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2"/>
  </p:notesMasterIdLst>
  <p:sldIdLst>
    <p:sldId id="256" r:id="rId2"/>
    <p:sldId id="257" r:id="rId3"/>
    <p:sldId id="258" r:id="rId4"/>
    <p:sldId id="262" r:id="rId5"/>
    <p:sldId id="263" r:id="rId6"/>
    <p:sldId id="264" r:id="rId7"/>
    <p:sldId id="259" r:id="rId8"/>
    <p:sldId id="260" r:id="rId9"/>
    <p:sldId id="266" r:id="rId10"/>
    <p:sldId id="267" r:id="rId11"/>
    <p:sldId id="268" r:id="rId12"/>
    <p:sldId id="275" r:id="rId13"/>
    <p:sldId id="270" r:id="rId14"/>
    <p:sldId id="288" r:id="rId15"/>
    <p:sldId id="271" r:id="rId16"/>
    <p:sldId id="274" r:id="rId17"/>
    <p:sldId id="272" r:id="rId18"/>
    <p:sldId id="276" r:id="rId19"/>
    <p:sldId id="269" r:id="rId20"/>
    <p:sldId id="278" r:id="rId21"/>
    <p:sldId id="277" r:id="rId22"/>
    <p:sldId id="279" r:id="rId23"/>
    <p:sldId id="280" r:id="rId24"/>
    <p:sldId id="283" r:id="rId25"/>
    <p:sldId id="286" r:id="rId26"/>
    <p:sldId id="284" r:id="rId27"/>
    <p:sldId id="273" r:id="rId28"/>
    <p:sldId id="261" r:id="rId29"/>
    <p:sldId id="265" r:id="rId30"/>
    <p:sldId id="287" r:id="rId31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589"/>
    <p:restoredTop sz="87229"/>
  </p:normalViewPr>
  <p:slideViewPr>
    <p:cSldViewPr snapToGrid="0" snapToObjects="1">
      <p:cViewPr>
        <p:scale>
          <a:sx n="96" d="100"/>
          <a:sy n="96" d="100"/>
        </p:scale>
        <p:origin x="22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18FE53-DDDE-8648-8311-4E5DB32212CC}" type="datetimeFigureOut">
              <a:rPr kumimoji="1" lang="zh-CN" altLang="en-US" smtClean="0"/>
              <a:t>17/5/4</a:t>
            </a:fld>
            <a:endParaRPr kumimoji="1" lang="zh-CN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en-US" altLang="zh-CN" smtClean="0"/>
              <a:t>Click to edit Master text styles</a:t>
            </a:r>
          </a:p>
          <a:p>
            <a:pPr lvl="1"/>
            <a:r>
              <a:rPr kumimoji="1" lang="en-US" altLang="zh-CN" smtClean="0"/>
              <a:t>Second level</a:t>
            </a:r>
          </a:p>
          <a:p>
            <a:pPr lvl="2"/>
            <a:r>
              <a:rPr kumimoji="1" lang="en-US" altLang="zh-CN" smtClean="0"/>
              <a:t>Third level</a:t>
            </a:r>
          </a:p>
          <a:p>
            <a:pPr lvl="3"/>
            <a:r>
              <a:rPr kumimoji="1" lang="en-US" altLang="zh-CN" smtClean="0"/>
              <a:t>Fourth level</a:t>
            </a:r>
          </a:p>
          <a:p>
            <a:pPr lvl="4"/>
            <a:r>
              <a:rPr kumimoji="1" lang="en-US" altLang="zh-CN" smtClean="0"/>
              <a:t>Fifth level</a:t>
            </a:r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A0C686-D48E-5C42-A64A-E9A9702274E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07378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主要是</a:t>
            </a:r>
            <a:r>
              <a:rPr kumimoji="1" lang="en-US" altLang="zh-CN" dirty="0" smtClean="0"/>
              <a:t>QEMU</a:t>
            </a:r>
            <a:r>
              <a:rPr kumimoji="1" lang="zh-CN" altLang="en-US" dirty="0" smtClean="0"/>
              <a:t>部分的代码，最深到</a:t>
            </a:r>
            <a:r>
              <a:rPr kumimoji="1" lang="en-US" altLang="zh-CN" dirty="0" err="1" smtClean="0"/>
              <a:t>ioctl</a:t>
            </a:r>
            <a:r>
              <a:rPr kumimoji="1" lang="zh-CN" altLang="en-US" dirty="0" smtClean="0"/>
              <a:t>这一层</a:t>
            </a:r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A0C686-D48E-5C42-A64A-E9A9702274E0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901754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如果开启了</a:t>
            </a:r>
            <a:r>
              <a:rPr kumimoji="1" lang="en-US" altLang="zh-CN" dirty="0" err="1" smtClean="0"/>
              <a:t>postcopy</a:t>
            </a:r>
            <a:r>
              <a:rPr kumimoji="1" lang="zh-CN" altLang="en-US" dirty="0" smtClean="0"/>
              <a:t>，需要打开反向路径</a:t>
            </a:r>
            <a:endParaRPr kumimoji="1" lang="en-US" altLang="zh-CN" dirty="0" smtClean="0"/>
          </a:p>
          <a:p>
            <a:r>
              <a:rPr kumimoji="1" lang="en-US" altLang="zh-CN" dirty="0" err="1" smtClean="0"/>
              <a:t>Source_return_path_thread</a:t>
            </a:r>
            <a:r>
              <a:rPr kumimoji="1" lang="zh-CN" altLang="en-US" dirty="0" smtClean="0"/>
              <a:t> 是通过创建线程，专门处理</a:t>
            </a:r>
            <a:r>
              <a:rPr kumimoji="1" lang="en-US" altLang="zh-CN" dirty="0" smtClean="0"/>
              <a:t>destination</a:t>
            </a:r>
            <a:r>
              <a:rPr kumimoji="1" lang="zh-CN" altLang="en-US" dirty="0" smtClean="0"/>
              <a:t>通过</a:t>
            </a:r>
            <a:r>
              <a:rPr kumimoji="1" lang="en-US" altLang="zh-CN" dirty="0" smtClean="0"/>
              <a:t>return path</a:t>
            </a:r>
            <a:r>
              <a:rPr kumimoji="1" lang="zh-CN" altLang="en-US" dirty="0" smtClean="0"/>
              <a:t>发给</a:t>
            </a:r>
            <a:r>
              <a:rPr kumimoji="1" lang="en-US" altLang="zh-CN" dirty="0" smtClean="0"/>
              <a:t>source</a:t>
            </a:r>
            <a:r>
              <a:rPr kumimoji="1" lang="zh-CN" altLang="en-US" dirty="0" smtClean="0"/>
              <a:t>的消息。绑定操作是</a:t>
            </a:r>
            <a:r>
              <a:rPr kumimoji="1" lang="en-US" altLang="zh-CN" dirty="0" smtClean="0"/>
              <a:t>input</a:t>
            </a:r>
            <a:r>
              <a:rPr kumimoji="1" lang="zh-CN" altLang="en-US" dirty="0" smtClean="0"/>
              <a:t>，读</a:t>
            </a:r>
            <a:r>
              <a:rPr kumimoji="1" lang="en-US" altLang="zh-CN" dirty="0" err="1" smtClean="0"/>
              <a:t>QEMUfile</a:t>
            </a:r>
            <a:r>
              <a:rPr kumimoji="1" lang="zh-CN" altLang="en-US" dirty="0" smtClean="0"/>
              <a:t>就是读</a:t>
            </a:r>
            <a:r>
              <a:rPr kumimoji="1" lang="en-US" altLang="zh-CN" dirty="0" smtClean="0"/>
              <a:t>socket</a:t>
            </a:r>
          </a:p>
          <a:p>
            <a:r>
              <a:rPr kumimoji="1" lang="zh-CN" altLang="en-US" dirty="0" smtClean="0"/>
              <a:t>最后，创建一个迁移线程，执行迁移工作</a:t>
            </a:r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A0C686-D48E-5C42-A64A-E9A9702274E0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838067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发送一些</a:t>
            </a:r>
            <a:r>
              <a:rPr kumimoji="1" lang="en-US" altLang="zh-CN" dirty="0" smtClean="0"/>
              <a:t>header</a:t>
            </a:r>
            <a:r>
              <a:rPr kumimoji="1" lang="zh-CN" altLang="en-US" dirty="0" smtClean="0"/>
              <a:t>，比如</a:t>
            </a:r>
            <a:r>
              <a:rPr kumimoji="1" lang="en-US" altLang="zh-CN" dirty="0" smtClean="0"/>
              <a:t>magic</a:t>
            </a:r>
            <a:r>
              <a:rPr kumimoji="1" lang="zh-CN" altLang="en-US" dirty="0" smtClean="0"/>
              <a:t>和</a:t>
            </a:r>
            <a:r>
              <a:rPr kumimoji="1" lang="en-US" altLang="zh-CN" dirty="0" smtClean="0"/>
              <a:t>version</a:t>
            </a:r>
          </a:p>
          <a:p>
            <a:r>
              <a:rPr kumimoji="1" lang="zh-CN" altLang="en-US" dirty="0" smtClean="0"/>
              <a:t>然后发送各个</a:t>
            </a:r>
            <a:r>
              <a:rPr kumimoji="1" lang="en-US" altLang="zh-CN" dirty="0" smtClean="0"/>
              <a:t>handler</a:t>
            </a:r>
            <a:r>
              <a:rPr kumimoji="1" lang="zh-CN" altLang="en-US" dirty="0" smtClean="0"/>
              <a:t>的信息和内容，可以看到这是一个循环，在速度限制下，不断向</a:t>
            </a:r>
            <a:r>
              <a:rPr kumimoji="1" lang="en-US" altLang="zh-CN" dirty="0" err="1" smtClean="0"/>
              <a:t>dest</a:t>
            </a:r>
            <a:r>
              <a:rPr kumimoji="1" lang="zh-CN" altLang="en-US" dirty="0" smtClean="0"/>
              <a:t>发送数据，直到未发送的数据少于阈值时停止迭代</a:t>
            </a:r>
            <a:endParaRPr kumimoji="1" lang="en-US" altLang="zh-CN" dirty="0" smtClean="0"/>
          </a:p>
          <a:p>
            <a:r>
              <a:rPr kumimoji="1" lang="zh-CN" altLang="en-US" dirty="0" smtClean="0"/>
              <a:t>这个阈值是怎么算</a:t>
            </a:r>
            <a:r>
              <a:rPr kumimoji="1" lang="en-US" altLang="zh-CN" dirty="0" smtClean="0"/>
              <a:t>?</a:t>
            </a:r>
          </a:p>
          <a:p>
            <a:r>
              <a:rPr kumimoji="1" lang="zh-CN" altLang="en-US" dirty="0" smtClean="0"/>
              <a:t>当我数据少于这个值时，能够确保我在</a:t>
            </a:r>
            <a:r>
              <a:rPr kumimoji="1" lang="en-US" altLang="zh-CN" dirty="0" smtClean="0"/>
              <a:t>downtime</a:t>
            </a:r>
            <a:r>
              <a:rPr kumimoji="1" lang="zh-CN" altLang="en-US" dirty="0" smtClean="0"/>
              <a:t>内把剩余数据发给</a:t>
            </a:r>
            <a:r>
              <a:rPr kumimoji="1" lang="en-US" altLang="zh-CN" dirty="0" err="1" smtClean="0"/>
              <a:t>dest</a:t>
            </a:r>
            <a:r>
              <a:rPr kumimoji="1" lang="zh-CN" altLang="en-US" dirty="0" smtClean="0"/>
              <a:t>，完成迁移</a:t>
            </a:r>
            <a:endParaRPr kumimoji="1" lang="en-US" altLang="zh-CN" dirty="0" smtClean="0"/>
          </a:p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A0C686-D48E-5C42-A64A-E9A9702274E0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747996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画一个流程图</a:t>
            </a:r>
            <a:endParaRPr kumimoji="1" lang="en-US" altLang="zh-CN" dirty="0" smtClean="0"/>
          </a:p>
          <a:p>
            <a:r>
              <a:rPr kumimoji="1" lang="zh-CN" altLang="en-US" dirty="0" smtClean="0"/>
              <a:t>前面提到过</a:t>
            </a:r>
            <a:r>
              <a:rPr kumimoji="1" lang="en-US" altLang="zh-CN" dirty="0" err="1" smtClean="0"/>
              <a:t>precopy</a:t>
            </a:r>
            <a:r>
              <a:rPr kumimoji="1" lang="zh-CN" altLang="en-US" dirty="0" smtClean="0"/>
              <a:t>和</a:t>
            </a:r>
            <a:r>
              <a:rPr kumimoji="1" lang="en-US" altLang="zh-CN" dirty="0" err="1" smtClean="0"/>
              <a:t>postcopy</a:t>
            </a:r>
            <a:r>
              <a:rPr kumimoji="1" lang="zh-CN" altLang="en-US" dirty="0" smtClean="0"/>
              <a:t>的代码是连在一起的，</a:t>
            </a:r>
            <a:r>
              <a:rPr kumimoji="1" lang="en-US" altLang="zh-CN" dirty="0" err="1" smtClean="0"/>
              <a:t>postcopy</a:t>
            </a:r>
            <a:r>
              <a:rPr kumimoji="1" lang="zh-CN" altLang="en-US" dirty="0" smtClean="0"/>
              <a:t>只是作为</a:t>
            </a:r>
            <a:r>
              <a:rPr kumimoji="1" lang="en-US" altLang="zh-CN" dirty="0" err="1" smtClean="0"/>
              <a:t>precopy</a:t>
            </a:r>
            <a:r>
              <a:rPr kumimoji="1" lang="zh-CN" altLang="en-US" dirty="0" smtClean="0"/>
              <a:t>的一个补充。在进行</a:t>
            </a:r>
            <a:r>
              <a:rPr kumimoji="1" lang="en-US" altLang="zh-CN" dirty="0" err="1" smtClean="0"/>
              <a:t>postcopy</a:t>
            </a:r>
            <a:r>
              <a:rPr kumimoji="1" lang="zh-CN" altLang="en-US" dirty="0" smtClean="0"/>
              <a:t>的同时</a:t>
            </a:r>
            <a:r>
              <a:rPr kumimoji="1" lang="en-US" altLang="zh-CN" dirty="0" err="1" smtClean="0"/>
              <a:t>precopy</a:t>
            </a:r>
            <a:r>
              <a:rPr kumimoji="1" lang="zh-CN" altLang="en-US" dirty="0" smtClean="0"/>
              <a:t>会继续进行</a:t>
            </a:r>
            <a:endParaRPr kumimoji="1" lang="en-US" altLang="zh-CN" dirty="0" smtClean="0"/>
          </a:p>
          <a:p>
            <a:r>
              <a:rPr kumimoji="1" lang="en-US" altLang="zh-CN" dirty="0" smtClean="0"/>
              <a:t>Handler</a:t>
            </a:r>
            <a:r>
              <a:rPr kumimoji="1" lang="zh-CN" altLang="en-US" dirty="0" smtClean="0"/>
              <a:t>到底是什么</a:t>
            </a:r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A0C686-D48E-5C42-A64A-E9A9702274E0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020118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是</a:t>
            </a:r>
            <a:r>
              <a:rPr kumimoji="1" lang="en-US" altLang="zh-CN" dirty="0" err="1" smtClean="0"/>
              <a:t>savestate</a:t>
            </a:r>
            <a:r>
              <a:rPr kumimoji="1" lang="zh-CN" altLang="en-US" dirty="0" smtClean="0"/>
              <a:t>的成员，它是对各种设备的抽象，负责维护需要迁移的状态</a:t>
            </a:r>
            <a:endParaRPr kumimoji="1" lang="en-US" altLang="zh-CN" dirty="0" smtClean="0"/>
          </a:p>
          <a:p>
            <a:r>
              <a:rPr kumimoji="1" lang="zh-CN" altLang="en-US" dirty="0" smtClean="0"/>
              <a:t>有两种实现，一种是通过定义函数的方式保存状态，一种是通过定义状态的方式来保存</a:t>
            </a:r>
            <a:endParaRPr kumimoji="1" lang="en-US" altLang="zh-CN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A0C686-D48E-5C42-A64A-E9A9702274E0}" type="slidenum">
              <a:rPr kumimoji="1" lang="zh-CN" altLang="en-US" smtClean="0"/>
              <a:t>15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09594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新实现</a:t>
            </a:r>
            <a:endParaRPr kumimoji="1" lang="en-US" altLang="zh-CN" dirty="0" smtClean="0"/>
          </a:p>
          <a:p>
            <a:r>
              <a:rPr kumimoji="1" lang="en-US" altLang="zh-CN" dirty="0" smtClean="0"/>
              <a:t>Field</a:t>
            </a:r>
            <a:r>
              <a:rPr kumimoji="1" lang="zh-CN" altLang="en-US" dirty="0" smtClean="0"/>
              <a:t>这个类型实现了统一的操作函数，在状态迁移时就自动调用函数把</a:t>
            </a:r>
            <a:r>
              <a:rPr kumimoji="1" lang="en-US" altLang="zh-CN" dirty="0" smtClean="0"/>
              <a:t>field</a:t>
            </a:r>
            <a:r>
              <a:rPr kumimoji="1" lang="zh-CN" altLang="en-US" dirty="0" smtClean="0"/>
              <a:t>的内容发送出去</a:t>
            </a:r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A0C686-D48E-5C42-A64A-E9A9702274E0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61984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旧实现</a:t>
            </a:r>
            <a:endParaRPr kumimoji="1" lang="en-US" altLang="zh-CN" dirty="0" smtClean="0"/>
          </a:p>
          <a:p>
            <a:r>
              <a:rPr kumimoji="1" lang="zh-CN" altLang="en-US" dirty="0" smtClean="0"/>
              <a:t>也就是我们前面看到在迭代过程等地方调用</a:t>
            </a:r>
            <a:r>
              <a:rPr kumimoji="1" lang="en-US" altLang="zh-CN" dirty="0" smtClean="0"/>
              <a:t>handler</a:t>
            </a:r>
            <a:r>
              <a:rPr kumimoji="1" lang="zh-CN" altLang="en-US" dirty="0" smtClean="0"/>
              <a:t>的函数，实际上调用的是这一套实现来保存状态</a:t>
            </a:r>
            <a:endParaRPr kumimoji="1" lang="en-US" altLang="zh-CN" dirty="0" smtClean="0"/>
          </a:p>
          <a:p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问题：需要维护两个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handler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的同步，如果忘记改其中一个就麻烦了</a:t>
            </a:r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A0C686-D48E-5C42-A64A-E9A9702274E0}" type="slidenum">
              <a:rPr kumimoji="1" lang="zh-CN" altLang="en-US" smtClean="0"/>
              <a:t>17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248446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比如说内存，来看看它定义的</a:t>
            </a:r>
            <a:r>
              <a:rPr kumimoji="1" lang="en-US" altLang="zh-CN" dirty="0" smtClean="0"/>
              <a:t>handler</a:t>
            </a:r>
          </a:p>
          <a:p>
            <a:pPr marL="228600" indent="-228600">
              <a:buAutoNum type="arabicPeriod"/>
            </a:pPr>
            <a:r>
              <a:rPr kumimoji="1" lang="zh-CN" altLang="en-US" baseline="0" dirty="0" smtClean="0"/>
              <a:t>发送内存基本信息</a:t>
            </a:r>
            <a:endParaRPr kumimoji="1" lang="en-US" altLang="zh-CN" baseline="0" dirty="0" smtClean="0"/>
          </a:p>
          <a:p>
            <a:pPr marL="228600" indent="-228600">
              <a:buAutoNum type="arabicPeriod"/>
            </a:pPr>
            <a:r>
              <a:rPr kumimoji="1" lang="zh-CN" altLang="en-US" baseline="0" dirty="0" smtClean="0"/>
              <a:t>计算还未发送的内存数量</a:t>
            </a:r>
            <a:endParaRPr kumimoji="1" lang="en-US" altLang="zh-CN" baseline="0" dirty="0" smtClean="0"/>
          </a:p>
          <a:p>
            <a:pPr marL="228600" indent="-228600">
              <a:buAutoNum type="arabicPeriod"/>
            </a:pPr>
            <a:r>
              <a:rPr kumimoji="1" lang="zh-CN" altLang="en-US" baseline="0" dirty="0" smtClean="0"/>
              <a:t>根据请求发送内存。提一下，在</a:t>
            </a:r>
            <a:r>
              <a:rPr kumimoji="1" lang="en-US" altLang="zh-CN" baseline="0" dirty="0" err="1" smtClean="0"/>
              <a:t>precopy</a:t>
            </a:r>
            <a:r>
              <a:rPr kumimoji="1" lang="zh-CN" altLang="en-US" baseline="0" dirty="0" smtClean="0"/>
              <a:t>过程中，不断把</a:t>
            </a:r>
            <a:r>
              <a:rPr kumimoji="1" lang="en-US" altLang="zh-CN" baseline="0" dirty="0" smtClean="0"/>
              <a:t>dirty</a:t>
            </a:r>
            <a:r>
              <a:rPr kumimoji="1" lang="zh-CN" altLang="en-US" baseline="0" dirty="0" smtClean="0"/>
              <a:t>的页作为请求添加到队列中准备发送，而在</a:t>
            </a:r>
            <a:r>
              <a:rPr kumimoji="1" lang="en-US" altLang="zh-CN" baseline="0" dirty="0" err="1" smtClean="0"/>
              <a:t>postcopy</a:t>
            </a:r>
            <a:r>
              <a:rPr kumimoji="1" lang="zh-CN" altLang="en-US" baseline="0" dirty="0" smtClean="0"/>
              <a:t>中，如果</a:t>
            </a:r>
            <a:r>
              <a:rPr kumimoji="1" lang="en-US" altLang="zh-CN" baseline="0" dirty="0" err="1" smtClean="0"/>
              <a:t>dest</a:t>
            </a:r>
            <a:r>
              <a:rPr kumimoji="1" lang="zh-CN" altLang="en-US" baseline="0" dirty="0" smtClean="0"/>
              <a:t>发来一个缺页请求，</a:t>
            </a:r>
            <a:r>
              <a:rPr kumimoji="1" lang="zh-CN" altLang="en-US" baseline="0" dirty="0" smtClean="0"/>
              <a:t>那么请求会</a:t>
            </a:r>
            <a:r>
              <a:rPr kumimoji="1" lang="zh-CN" altLang="en-US" baseline="0" dirty="0" smtClean="0"/>
              <a:t>加到这个队列的前面优先发送</a:t>
            </a:r>
            <a:endParaRPr kumimoji="1" lang="en-US" altLang="zh-CN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A0C686-D48E-5C42-A64A-E9A9702274E0}" type="slidenum">
              <a:rPr kumimoji="1" lang="zh-CN" altLang="en-US" smtClean="0"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554057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发送的内容除了数据，还有</a:t>
            </a:r>
            <a:r>
              <a:rPr kumimoji="1" lang="en-US" altLang="zh-CN" dirty="0" smtClean="0"/>
              <a:t>command</a:t>
            </a:r>
            <a:r>
              <a:rPr kumimoji="1" lang="zh-CN" altLang="en-US" dirty="0" smtClean="0"/>
              <a:t>，用于指示</a:t>
            </a:r>
            <a:r>
              <a:rPr kumimoji="1" lang="en-US" altLang="zh-CN" dirty="0" err="1" smtClean="0"/>
              <a:t>dest</a:t>
            </a:r>
            <a:r>
              <a:rPr kumimoji="1" lang="zh-CN" altLang="en-US" dirty="0" smtClean="0"/>
              <a:t>应该干什么</a:t>
            </a:r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A0C686-D48E-5C42-A64A-E9A9702274E0}" type="slidenum">
              <a:rPr kumimoji="1" lang="zh-CN" altLang="en-US" smtClean="0"/>
              <a:t>19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179927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当未发送的数据少于阈值时，进入</a:t>
            </a:r>
            <a:r>
              <a:rPr kumimoji="1" lang="en-US" altLang="zh-CN" dirty="0" smtClean="0"/>
              <a:t>completion</a:t>
            </a:r>
            <a:r>
              <a:rPr kumimoji="1" lang="zh-CN" altLang="en-US" dirty="0" smtClean="0"/>
              <a:t>阶段</a:t>
            </a:r>
            <a:endParaRPr kumimoji="1" lang="en-US" altLang="zh-CN" dirty="0" smtClean="0"/>
          </a:p>
          <a:p>
            <a:r>
              <a:rPr kumimoji="1" lang="zh-CN" altLang="en-US" dirty="0" smtClean="0"/>
              <a:t>会更新</a:t>
            </a:r>
            <a:r>
              <a:rPr kumimoji="1" lang="en-US" altLang="zh-CN" dirty="0" smtClean="0"/>
              <a:t>CPU</a:t>
            </a:r>
            <a:r>
              <a:rPr kumimoji="1" lang="zh-CN" altLang="en-US" dirty="0" smtClean="0"/>
              <a:t>状态，通过</a:t>
            </a:r>
            <a:r>
              <a:rPr kumimoji="1" lang="en-US" altLang="zh-CN" dirty="0" err="1" smtClean="0"/>
              <a:t>ioctl</a:t>
            </a:r>
            <a:r>
              <a:rPr kumimoji="1" lang="zh-CN" altLang="en-US" dirty="0" smtClean="0"/>
              <a:t>去</a:t>
            </a:r>
            <a:r>
              <a:rPr kumimoji="1" lang="en-US" altLang="zh-CN" dirty="0" err="1" smtClean="0"/>
              <a:t>kvm</a:t>
            </a:r>
            <a:r>
              <a:rPr kumimoji="1" lang="zh-CN" altLang="en-US" dirty="0" smtClean="0"/>
              <a:t>读</a:t>
            </a:r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A0C686-D48E-5C42-A64A-E9A9702274E0}" type="slidenum">
              <a:rPr kumimoji="1" lang="zh-CN" altLang="en-US" smtClean="0"/>
              <a:t>20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8648944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读什么呢</a:t>
            </a:r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A0C686-D48E-5C42-A64A-E9A9702274E0}" type="slidenum">
              <a:rPr kumimoji="1" lang="zh-CN" altLang="en-US" smtClean="0"/>
              <a:t>21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655421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VM</a:t>
            </a:r>
            <a:r>
              <a:rPr kumimoji="1" lang="zh-CN" altLang="en-US" dirty="0" smtClean="0"/>
              <a:t>中内存变得越快，迁移的时间越长，极端情况下无法完成迁移</a:t>
            </a:r>
            <a:r>
              <a:rPr kumimoji="1" lang="en-US" altLang="zh-CN" dirty="0" smtClean="0"/>
              <a:t>(</a:t>
            </a:r>
            <a:r>
              <a:rPr kumimoji="1" lang="zh-CN" altLang="en-US" dirty="0" smtClean="0"/>
              <a:t>内存更新的速度高于传输速率</a:t>
            </a:r>
            <a:r>
              <a:rPr kumimoji="1" lang="en-US" altLang="zh-CN" dirty="0" smtClean="0"/>
              <a:t>)</a:t>
            </a:r>
            <a:r>
              <a:rPr kumimoji="1" lang="zh-CN" altLang="en-US" dirty="0" smtClean="0"/>
              <a:t>。</a:t>
            </a:r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A0C686-D48E-5C42-A64A-E9A9702274E0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323192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包括获取以下数据</a:t>
            </a:r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A0C686-D48E-5C42-A64A-E9A9702274E0}" type="slidenum">
              <a:rPr kumimoji="1" lang="zh-CN" altLang="en-US" smtClean="0"/>
              <a:t>22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3263583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对于接收方来说，处理流程和</a:t>
            </a:r>
            <a:r>
              <a:rPr kumimoji="1" lang="en-US" altLang="zh-CN" dirty="0" smtClean="0"/>
              <a:t>source</a:t>
            </a:r>
            <a:r>
              <a:rPr kumimoji="1" lang="zh-CN" altLang="en-US" dirty="0" smtClean="0"/>
              <a:t>类似，就是一个发一个收而已</a:t>
            </a:r>
            <a:endParaRPr kumimoji="1" lang="en-US" altLang="zh-CN" dirty="0" smtClean="0"/>
          </a:p>
          <a:p>
            <a:r>
              <a:rPr kumimoji="1" lang="zh-CN" altLang="en-US" dirty="0" smtClean="0"/>
              <a:t>打开监听</a:t>
            </a:r>
            <a:r>
              <a:rPr kumimoji="1" lang="en-US" altLang="zh-CN" dirty="0" smtClean="0"/>
              <a:t>socket</a:t>
            </a:r>
            <a:r>
              <a:rPr kumimoji="1" lang="zh-CN" altLang="en-US" dirty="0" smtClean="0"/>
              <a:t>，绑定端口，有连接来时调用</a:t>
            </a:r>
            <a:r>
              <a:rPr kumimoji="1" lang="en-US" altLang="zh-CN" dirty="0" smtClean="0"/>
              <a:t>accept</a:t>
            </a:r>
            <a:r>
              <a:rPr kumimoji="1" lang="zh-CN" altLang="en-US" dirty="0" smtClean="0"/>
              <a:t>，然后把新</a:t>
            </a:r>
            <a:r>
              <a:rPr kumimoji="1" lang="en-US" altLang="zh-CN" dirty="0" smtClean="0"/>
              <a:t>socket</a:t>
            </a:r>
            <a:r>
              <a:rPr kumimoji="1" lang="zh-CN" altLang="en-US" dirty="0" smtClean="0"/>
              <a:t>绑定到</a:t>
            </a:r>
            <a:r>
              <a:rPr kumimoji="1" lang="en-US" altLang="zh-CN" dirty="0" err="1" smtClean="0"/>
              <a:t>QEMUfile</a:t>
            </a:r>
            <a:r>
              <a:rPr kumimoji="1" lang="zh-CN" altLang="en-US" dirty="0" smtClean="0"/>
              <a:t>，启动协程进行处理</a:t>
            </a:r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A0C686-D48E-5C42-A64A-E9A9702274E0}" type="slidenum">
              <a:rPr kumimoji="1" lang="zh-CN" altLang="en-US" smtClean="0"/>
              <a:t>23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066737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协程函数中，不断接收并出去</a:t>
            </a:r>
            <a:r>
              <a:rPr kumimoji="1" lang="en-US" altLang="zh-CN" dirty="0" smtClean="0"/>
              <a:t>source</a:t>
            </a:r>
            <a:r>
              <a:rPr kumimoji="1" lang="zh-CN" altLang="en-US" dirty="0" smtClean="0"/>
              <a:t>发来的数据和命令</a:t>
            </a:r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A0C686-D48E-5C42-A64A-E9A9702274E0}" type="slidenum">
              <a:rPr kumimoji="1" lang="zh-CN" altLang="en-US" smtClean="0"/>
              <a:t>24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433622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前面提到，在</a:t>
            </a:r>
            <a:r>
              <a:rPr kumimoji="1" lang="en-US" altLang="zh-CN" dirty="0" smtClean="0"/>
              <a:t>source</a:t>
            </a:r>
            <a:r>
              <a:rPr kumimoji="1" lang="zh-CN" altLang="en-US" dirty="0" smtClean="0"/>
              <a:t>中对于</a:t>
            </a:r>
            <a:r>
              <a:rPr kumimoji="1" lang="en-US" altLang="zh-CN" dirty="0" err="1" smtClean="0"/>
              <a:t>postcopy</a:t>
            </a:r>
            <a:r>
              <a:rPr kumimoji="1" lang="zh-CN" altLang="en-US" dirty="0" smtClean="0"/>
              <a:t>，会先发送</a:t>
            </a:r>
            <a:r>
              <a:rPr kumimoji="1" lang="en-US" altLang="zh-CN" dirty="0" smtClean="0"/>
              <a:t>LISTEN</a:t>
            </a:r>
            <a:r>
              <a:rPr kumimoji="1" lang="zh-CN" altLang="en-US" dirty="0" smtClean="0"/>
              <a:t>指令让</a:t>
            </a:r>
            <a:r>
              <a:rPr kumimoji="1" lang="en-US" altLang="zh-CN" dirty="0" err="1" smtClean="0"/>
              <a:t>dest</a:t>
            </a:r>
            <a:r>
              <a:rPr kumimoji="1" lang="zh-CN" altLang="en-US" dirty="0" smtClean="0"/>
              <a:t>做好准备，再发送</a:t>
            </a:r>
            <a:r>
              <a:rPr kumimoji="1" lang="en-US" altLang="zh-CN" dirty="0" smtClean="0"/>
              <a:t>RUN</a:t>
            </a:r>
            <a:r>
              <a:rPr kumimoji="1" lang="zh-CN" altLang="en-US" dirty="0" smtClean="0"/>
              <a:t>让它开始</a:t>
            </a:r>
            <a:r>
              <a:rPr kumimoji="1" lang="en-US" altLang="zh-CN" dirty="0" err="1" smtClean="0"/>
              <a:t>postcopy</a:t>
            </a:r>
            <a:endParaRPr kumimoji="1" lang="en-US" altLang="zh-CN" dirty="0" smtClean="0"/>
          </a:p>
          <a:p>
            <a:r>
              <a:rPr kumimoji="1" lang="zh-CN" altLang="en-US" dirty="0" smtClean="0"/>
              <a:t>对于</a:t>
            </a:r>
            <a:r>
              <a:rPr kumimoji="1" lang="en-US" altLang="zh-CN" dirty="0" smtClean="0"/>
              <a:t>LISTEN</a:t>
            </a:r>
            <a:r>
              <a:rPr kumimoji="1" lang="zh-CN" altLang="en-US" dirty="0" smtClean="0"/>
              <a:t>命令，</a:t>
            </a:r>
            <a:r>
              <a:rPr kumimoji="1" lang="en-US" altLang="zh-CN" dirty="0" err="1" smtClean="0"/>
              <a:t>dest</a:t>
            </a:r>
            <a:r>
              <a:rPr kumimoji="1" lang="zh-CN" altLang="en-US" dirty="0" smtClean="0"/>
              <a:t>收到后执会创建两个线程，一个叫</a:t>
            </a:r>
            <a:r>
              <a:rPr kumimoji="1" lang="en-US" altLang="zh-CN" dirty="0" smtClean="0"/>
              <a:t>listen</a:t>
            </a:r>
            <a:r>
              <a:rPr kumimoji="1" lang="zh-CN" altLang="en-US" dirty="0" smtClean="0"/>
              <a:t>，一个</a:t>
            </a:r>
            <a:r>
              <a:rPr kumimoji="1" lang="en-US" altLang="zh-CN" dirty="0" smtClean="0"/>
              <a:t>fault</a:t>
            </a:r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A0C686-D48E-5C42-A64A-E9A9702274E0}" type="slidenum">
              <a:rPr kumimoji="1" lang="zh-CN" altLang="en-US" smtClean="0"/>
              <a:t>25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7213999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err="1" smtClean="0"/>
              <a:t>Falut</a:t>
            </a:r>
            <a:r>
              <a:rPr kumimoji="1" lang="zh-CN" altLang="en-US" dirty="0" smtClean="0"/>
              <a:t>处理</a:t>
            </a:r>
            <a:r>
              <a:rPr kumimoji="1" lang="en-US" altLang="zh-CN" dirty="0" smtClean="0"/>
              <a:t>page fault</a:t>
            </a:r>
            <a:r>
              <a:rPr kumimoji="1" lang="zh-CN" altLang="en-US" dirty="0" smtClean="0"/>
              <a:t>时向</a:t>
            </a:r>
            <a:r>
              <a:rPr kumimoji="1" lang="en-US" altLang="zh-CN" dirty="0" smtClean="0"/>
              <a:t>source</a:t>
            </a:r>
            <a:r>
              <a:rPr kumimoji="1" lang="zh-CN" altLang="en-US" dirty="0" smtClean="0"/>
              <a:t>请求</a:t>
            </a:r>
            <a:r>
              <a:rPr kumimoji="1" lang="en-US" altLang="zh-CN" dirty="0" smtClean="0"/>
              <a:t>page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 smtClean="0"/>
              <a:t>Listen</a:t>
            </a:r>
            <a:r>
              <a:rPr kumimoji="1" lang="zh-CN" altLang="en-US" dirty="0" smtClean="0"/>
              <a:t>负责处理</a:t>
            </a:r>
            <a:r>
              <a:rPr kumimoji="1" lang="en-US" altLang="zh-CN" dirty="0" err="1" smtClean="0"/>
              <a:t>postcopy</a:t>
            </a:r>
            <a:r>
              <a:rPr kumimoji="1" lang="zh-CN" altLang="en-US" dirty="0" smtClean="0"/>
              <a:t>过程中</a:t>
            </a:r>
            <a:r>
              <a:rPr kumimoji="1" lang="en-US" altLang="zh-CN" dirty="0" smtClean="0"/>
              <a:t>source</a:t>
            </a:r>
            <a:r>
              <a:rPr kumimoji="1" lang="zh-CN" altLang="en-US" dirty="0" smtClean="0"/>
              <a:t>发来的数据和命令</a:t>
            </a:r>
            <a:endParaRPr kumimoji="1" lang="en-US" altLang="zh-CN" dirty="0" smtClean="0"/>
          </a:p>
          <a:p>
            <a:endParaRPr kumimoji="1" lang="en-US" altLang="zh-CN" dirty="0" smtClean="0"/>
          </a:p>
          <a:p>
            <a:r>
              <a:rPr kumimoji="1" lang="zh-CN" altLang="en-US" dirty="0" smtClean="0"/>
              <a:t>如何发现</a:t>
            </a:r>
            <a:r>
              <a:rPr kumimoji="1" lang="en-US" altLang="zh-CN" dirty="0" smtClean="0"/>
              <a:t>guest</a:t>
            </a:r>
            <a:r>
              <a:rPr kumimoji="1" lang="zh-CN" altLang="en-US" dirty="0" smtClean="0"/>
              <a:t>中的</a:t>
            </a:r>
            <a:r>
              <a:rPr kumimoji="1" lang="en-US" altLang="zh-CN" dirty="0" smtClean="0"/>
              <a:t>page fault</a:t>
            </a:r>
          </a:p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A0C686-D48E-5C42-A64A-E9A9702274E0}" type="slidenum">
              <a:rPr kumimoji="1" lang="zh-CN" altLang="en-US" smtClean="0"/>
              <a:t>26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1007163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Linux 4.3 </a:t>
            </a:r>
            <a:r>
              <a:rPr kumimoji="1" lang="zh-CN" altLang="en-US" dirty="0" smtClean="0"/>
              <a:t>引入，用于支持</a:t>
            </a:r>
            <a:r>
              <a:rPr kumimoji="1" lang="en-US" altLang="zh-CN" dirty="0" smtClean="0"/>
              <a:t>on-demand paging</a:t>
            </a:r>
            <a:r>
              <a:rPr kumimoji="1" lang="zh-CN" altLang="en-US" dirty="0" smtClean="0"/>
              <a:t>。</a:t>
            </a:r>
            <a:endParaRPr kumimoji="1" lang="en-US" altLang="zh-CN" dirty="0" smtClean="0"/>
          </a:p>
          <a:p>
            <a:pPr marL="228600" indent="-228600">
              <a:buAutoNum type="arabicPeriod"/>
            </a:pPr>
            <a:r>
              <a:rPr kumimoji="1" lang="en-US" altLang="zh-CN" dirty="0" smtClean="0"/>
              <a:t>read/POLLIN protocol</a:t>
            </a:r>
            <a:r>
              <a:rPr kumimoji="1" lang="zh-CN" altLang="en-US" dirty="0" smtClean="0"/>
              <a:t>，用于</a:t>
            </a:r>
            <a:r>
              <a:rPr kumimoji="1" lang="en-US" altLang="zh-CN" dirty="0" smtClean="0"/>
              <a:t>page fault</a:t>
            </a:r>
            <a:r>
              <a:rPr kumimoji="1" lang="zh-CN" altLang="en-US" dirty="0" smtClean="0"/>
              <a:t>时通知</a:t>
            </a:r>
            <a:r>
              <a:rPr kumimoji="1" lang="en-US" altLang="zh-CN" dirty="0" err="1" smtClean="0"/>
              <a:t>userland</a:t>
            </a:r>
            <a:r>
              <a:rPr kumimoji="1" lang="en-US" altLang="zh-CN" dirty="0" smtClean="0"/>
              <a:t> </a:t>
            </a:r>
            <a:r>
              <a:rPr kumimoji="1" lang="en-US" altLang="zh-CN" dirty="0" err="1" smtClean="0"/>
              <a:t>fd</a:t>
            </a:r>
            <a:endParaRPr kumimoji="1" lang="en-US" altLang="zh-CN" dirty="0" smtClean="0"/>
          </a:p>
          <a:p>
            <a:pPr marL="228600" indent="-228600">
              <a:buAutoNum type="arabicPeriod"/>
            </a:pPr>
            <a:r>
              <a:rPr kumimoji="1" lang="en-US" altLang="zh-CN" dirty="0" smtClean="0"/>
              <a:t>UFFDIO_ </a:t>
            </a:r>
            <a:r>
              <a:rPr kumimoji="1" lang="zh-CN" altLang="en-US" dirty="0" smtClean="0"/>
              <a:t>系列操作，提供对</a:t>
            </a:r>
            <a:r>
              <a:rPr kumimoji="1" lang="en-US" altLang="zh-CN" dirty="0" smtClean="0"/>
              <a:t>virtual memory region</a:t>
            </a:r>
            <a:r>
              <a:rPr kumimoji="1" lang="zh-CN" altLang="en-US" dirty="0" smtClean="0"/>
              <a:t>的管理</a:t>
            </a:r>
            <a:endParaRPr kumimoji="1" lang="en-US" altLang="zh-CN" dirty="0" smtClean="0"/>
          </a:p>
          <a:p>
            <a:pPr marL="0" indent="0">
              <a:buNone/>
            </a:pPr>
            <a:r>
              <a:rPr kumimoji="1" lang="zh-CN" altLang="en-US" dirty="0" smtClean="0"/>
              <a:t> </a:t>
            </a:r>
            <a:endParaRPr kumimoji="1" lang="en-US" altLang="zh-CN" dirty="0" smtClean="0"/>
          </a:p>
          <a:p>
            <a:pPr marL="0" indent="0">
              <a:buNone/>
            </a:pPr>
            <a:r>
              <a:rPr kumimoji="1" lang="zh-CN" altLang="en-US" dirty="0" smtClean="0"/>
              <a:t>我们知道</a:t>
            </a:r>
            <a:r>
              <a:rPr kumimoji="1" lang="en-US" altLang="zh-CN" dirty="0" smtClean="0"/>
              <a:t>guest</a:t>
            </a:r>
            <a:r>
              <a:rPr kumimoji="1" lang="zh-CN" altLang="en-US" dirty="0" smtClean="0"/>
              <a:t>的内存实际上是从</a:t>
            </a:r>
            <a:r>
              <a:rPr kumimoji="1" lang="en-US" altLang="zh-CN" dirty="0" err="1" smtClean="0"/>
              <a:t>qemu</a:t>
            </a:r>
            <a:r>
              <a:rPr kumimoji="1" lang="zh-CN" altLang="en-US" dirty="0" smtClean="0"/>
              <a:t>进程的内存中划出来的，因此</a:t>
            </a:r>
            <a:r>
              <a:rPr kumimoji="1" lang="en-US" altLang="zh-CN" dirty="0" err="1" smtClean="0"/>
              <a:t>qemu</a:t>
            </a:r>
            <a:r>
              <a:rPr kumimoji="1" lang="zh-CN" altLang="en-US" dirty="0" smtClean="0"/>
              <a:t>把这一段内存通过这套机制设置一下，这样访问到没有的内存时就会</a:t>
            </a:r>
            <a:r>
              <a:rPr kumimoji="1" lang="en-US" altLang="zh-CN" dirty="0" smtClean="0"/>
              <a:t>page fault</a:t>
            </a:r>
          </a:p>
          <a:p>
            <a:pPr marL="0" indent="0">
              <a:buNone/>
            </a:pPr>
            <a:r>
              <a:rPr kumimoji="1" lang="zh-CN" altLang="en-US" dirty="0" smtClean="0"/>
              <a:t>然后</a:t>
            </a:r>
            <a:r>
              <a:rPr kumimoji="1" lang="en-US" altLang="zh-CN" dirty="0" err="1" smtClean="0"/>
              <a:t>qemu</a:t>
            </a:r>
            <a:r>
              <a:rPr kumimoji="1" lang="zh-CN" altLang="en-US" dirty="0" smtClean="0"/>
              <a:t>通过</a:t>
            </a:r>
            <a:r>
              <a:rPr kumimoji="1" lang="en-US" altLang="zh-CN" dirty="0" smtClean="0"/>
              <a:t>poll</a:t>
            </a:r>
            <a:r>
              <a:rPr kumimoji="1" lang="zh-CN" altLang="en-US" dirty="0" smtClean="0"/>
              <a:t>这个</a:t>
            </a:r>
            <a:r>
              <a:rPr kumimoji="1" lang="en-US" altLang="zh-CN" dirty="0" err="1" smtClean="0"/>
              <a:t>userlandfd</a:t>
            </a:r>
            <a:r>
              <a:rPr kumimoji="1" lang="zh-CN" altLang="en-US" dirty="0" smtClean="0"/>
              <a:t>来监控有没有</a:t>
            </a:r>
            <a:r>
              <a:rPr kumimoji="1" lang="en-US" altLang="zh-CN" dirty="0" smtClean="0"/>
              <a:t>page fault</a:t>
            </a:r>
            <a:r>
              <a:rPr kumimoji="1" lang="zh-CN" altLang="en-US" dirty="0" smtClean="0"/>
              <a:t>发生</a:t>
            </a:r>
            <a:endParaRPr kumimoji="1" lang="en-US" altLang="zh-CN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A0C686-D48E-5C42-A64A-E9A9702274E0}" type="slidenum">
              <a:rPr kumimoji="1" lang="zh-CN" altLang="en-US" smtClean="0"/>
              <a:t>27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727970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通过图来讲解下：当</a:t>
            </a:r>
            <a:r>
              <a:rPr kumimoji="1" lang="en-US" altLang="zh-CN" dirty="0" err="1" smtClean="0"/>
              <a:t>dest</a:t>
            </a:r>
            <a:r>
              <a:rPr kumimoji="1" lang="zh-CN" altLang="en-US" dirty="0" smtClean="0"/>
              <a:t>的进程访问一个没有的</a:t>
            </a:r>
            <a:r>
              <a:rPr kumimoji="1" lang="en-US" altLang="zh-CN" dirty="0" smtClean="0"/>
              <a:t>page</a:t>
            </a:r>
            <a:r>
              <a:rPr kumimoji="1" lang="zh-CN" altLang="en-US" dirty="0" smtClean="0"/>
              <a:t>时，会</a:t>
            </a:r>
            <a:r>
              <a:rPr kumimoji="1" lang="en-US" altLang="zh-CN" dirty="0" smtClean="0"/>
              <a:t>stall</a:t>
            </a:r>
            <a:r>
              <a:rPr kumimoji="1" lang="zh-CN" altLang="en-US" dirty="0" smtClean="0"/>
              <a:t>住，然后产生一个</a:t>
            </a:r>
            <a:r>
              <a:rPr kumimoji="1" lang="en-US" altLang="zh-CN" dirty="0" err="1" smtClean="0"/>
              <a:t>userfault</a:t>
            </a:r>
            <a:r>
              <a:rPr kumimoji="1" lang="zh-CN" altLang="en-US" dirty="0" smtClean="0"/>
              <a:t>时，就是产生一个</a:t>
            </a:r>
            <a:r>
              <a:rPr kumimoji="1" lang="en-US" altLang="zh-CN" dirty="0" smtClean="0"/>
              <a:t>POLLIN</a:t>
            </a:r>
            <a:r>
              <a:rPr kumimoji="1" lang="zh-CN" altLang="en-US" dirty="0" smtClean="0"/>
              <a:t>。于是</a:t>
            </a:r>
            <a:r>
              <a:rPr kumimoji="1" lang="en-US" altLang="zh-CN" dirty="0" smtClean="0"/>
              <a:t>QEMU</a:t>
            </a:r>
            <a:r>
              <a:rPr kumimoji="1" lang="zh-CN" altLang="en-US" dirty="0" smtClean="0"/>
              <a:t>中的</a:t>
            </a:r>
            <a:r>
              <a:rPr kumimoji="1" lang="en-US" altLang="zh-CN" dirty="0" err="1" smtClean="0"/>
              <a:t>postcopy</a:t>
            </a:r>
            <a:r>
              <a:rPr kumimoji="1" lang="zh-CN" altLang="en-US" dirty="0" smtClean="0"/>
              <a:t>线程通过</a:t>
            </a:r>
            <a:r>
              <a:rPr kumimoji="1" lang="en-US" altLang="zh-CN" dirty="0" smtClean="0"/>
              <a:t>read</a:t>
            </a:r>
            <a:r>
              <a:rPr kumimoji="1" lang="zh-CN" altLang="en-US" dirty="0" smtClean="0"/>
              <a:t>读取</a:t>
            </a:r>
            <a:r>
              <a:rPr kumimoji="1" lang="en-US" altLang="zh-CN" dirty="0" err="1" smtClean="0"/>
              <a:t>userfaultfd</a:t>
            </a:r>
            <a:r>
              <a:rPr kumimoji="1" lang="zh-CN" altLang="en-US" dirty="0" smtClean="0"/>
              <a:t>，得到</a:t>
            </a:r>
            <a:r>
              <a:rPr kumimoji="1" lang="en-US" altLang="zh-CN" dirty="0" smtClean="0"/>
              <a:t>fault</a:t>
            </a:r>
            <a:r>
              <a:rPr kumimoji="1" lang="zh-CN" altLang="en-US" dirty="0" smtClean="0"/>
              <a:t>的地址，然后转换成</a:t>
            </a:r>
            <a:r>
              <a:rPr kumimoji="1" lang="en-US" altLang="zh-CN" dirty="0" err="1" smtClean="0"/>
              <a:t>RAMBlock</a:t>
            </a:r>
            <a:r>
              <a:rPr kumimoji="1" lang="zh-CN" altLang="en-US" dirty="0" smtClean="0"/>
              <a:t>的</a:t>
            </a:r>
            <a:r>
              <a:rPr kumimoji="1" lang="en-US" altLang="zh-CN" dirty="0" smtClean="0"/>
              <a:t>id</a:t>
            </a:r>
            <a:r>
              <a:rPr kumimoji="1" lang="zh-CN" altLang="en-US" dirty="0" smtClean="0"/>
              <a:t>和</a:t>
            </a:r>
            <a:r>
              <a:rPr kumimoji="1" lang="en-US" altLang="zh-CN" dirty="0" smtClean="0"/>
              <a:t>offset</a:t>
            </a:r>
            <a:r>
              <a:rPr kumimoji="1" lang="zh-CN" altLang="en-US" dirty="0" smtClean="0"/>
              <a:t>后发送给</a:t>
            </a:r>
            <a:r>
              <a:rPr kumimoji="1" lang="en-US" altLang="zh-CN" dirty="0" smtClean="0"/>
              <a:t>source</a:t>
            </a:r>
            <a:r>
              <a:rPr kumimoji="1" lang="zh-CN" altLang="en-US" dirty="0" smtClean="0"/>
              <a:t>。</a:t>
            </a:r>
            <a:r>
              <a:rPr kumimoji="1" lang="en-US" altLang="zh-CN" dirty="0" smtClean="0"/>
              <a:t>source</a:t>
            </a:r>
            <a:r>
              <a:rPr kumimoji="1" lang="zh-CN" altLang="en-US" dirty="0" smtClean="0"/>
              <a:t>会把请求放到请求队列中。由 </a:t>
            </a:r>
            <a:r>
              <a:rPr kumimoji="1" lang="en-US" altLang="zh-CN" dirty="0" err="1" smtClean="0"/>
              <a:t>ram_save_iterate</a:t>
            </a:r>
            <a:r>
              <a:rPr kumimoji="1" lang="en-US" altLang="zh-CN" dirty="0" smtClean="0"/>
              <a:t> </a:t>
            </a:r>
            <a:r>
              <a:rPr kumimoji="1" lang="zh-CN" altLang="en-US" dirty="0" smtClean="0"/>
              <a:t>统一取出，查询，发送。</a:t>
            </a:r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A0C686-D48E-5C42-A64A-E9A9702274E0}" type="slidenum">
              <a:rPr kumimoji="1" lang="zh-CN" altLang="en-US" smtClean="0"/>
              <a:t>28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2396036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当</a:t>
            </a:r>
            <a:r>
              <a:rPr kumimoji="1" lang="en-US" altLang="zh-CN" dirty="0" err="1" smtClean="0"/>
              <a:t>dest</a:t>
            </a:r>
            <a:r>
              <a:rPr kumimoji="1" lang="zh-CN" altLang="en-US" dirty="0" smtClean="0"/>
              <a:t>收到</a:t>
            </a:r>
            <a:r>
              <a:rPr kumimoji="1" lang="en-US" altLang="zh-CN" dirty="0" smtClean="0"/>
              <a:t>source</a:t>
            </a:r>
            <a:r>
              <a:rPr kumimoji="1" lang="zh-CN" altLang="en-US" dirty="0" smtClean="0"/>
              <a:t>发来的</a:t>
            </a:r>
            <a:r>
              <a:rPr kumimoji="1" lang="en-US" altLang="zh-CN" dirty="0" smtClean="0"/>
              <a:t>page</a:t>
            </a:r>
            <a:r>
              <a:rPr kumimoji="1" lang="zh-CN" altLang="en-US" dirty="0" smtClean="0"/>
              <a:t>时，通过 </a:t>
            </a:r>
            <a:r>
              <a:rPr kumimoji="1" lang="en-US" altLang="zh-CN" dirty="0" err="1" smtClean="0"/>
              <a:t>vmstate_load</a:t>
            </a:r>
            <a:r>
              <a:rPr kumimoji="1" lang="en-US" altLang="zh-CN" dirty="0" smtClean="0"/>
              <a:t> =&gt; </a:t>
            </a:r>
            <a:r>
              <a:rPr kumimoji="1" lang="en-US" altLang="zh-CN" dirty="0" err="1" smtClean="0"/>
              <a:t>load_state</a:t>
            </a:r>
            <a:r>
              <a:rPr kumimoji="1" lang="en-US" altLang="zh-CN" dirty="0" smtClean="0"/>
              <a:t> (</a:t>
            </a:r>
            <a:r>
              <a:rPr kumimoji="1" lang="en-US" altLang="zh-CN" dirty="0" err="1" smtClean="0"/>
              <a:t>ram_load</a:t>
            </a:r>
            <a:r>
              <a:rPr kumimoji="1" lang="en-US" altLang="zh-CN" dirty="0" smtClean="0"/>
              <a:t>) =&gt; </a:t>
            </a:r>
            <a:r>
              <a:rPr kumimoji="1" lang="en-US" altLang="zh-CN" dirty="0" err="1" smtClean="0"/>
              <a:t>ram_load_postcopy</a:t>
            </a:r>
            <a:r>
              <a:rPr kumimoji="1" lang="en-US" altLang="zh-CN" dirty="0" smtClean="0"/>
              <a:t> =&gt;</a:t>
            </a:r>
            <a:r>
              <a:rPr kumimoji="1" lang="en-US" altLang="zh-CN" dirty="0" err="1" smtClean="0"/>
              <a:t>postcopy_place_page</a:t>
            </a:r>
            <a:r>
              <a:rPr kumimoji="1" lang="en-US" altLang="zh-CN" dirty="0" smtClean="0"/>
              <a:t> </a:t>
            </a:r>
            <a:r>
              <a:rPr kumimoji="1" lang="zh-CN" altLang="en-US" dirty="0" smtClean="0"/>
              <a:t>中的 </a:t>
            </a:r>
            <a:r>
              <a:rPr kumimoji="1" lang="en-US" altLang="zh-CN" dirty="0" smtClean="0"/>
              <a:t>`</a:t>
            </a:r>
            <a:r>
              <a:rPr kumimoji="1" lang="en-US" altLang="zh-CN" dirty="0" err="1" smtClean="0"/>
              <a:t>ioctl</a:t>
            </a:r>
            <a:r>
              <a:rPr kumimoji="1" lang="en-US" altLang="zh-CN" dirty="0" smtClean="0"/>
              <a:t>(</a:t>
            </a:r>
            <a:r>
              <a:rPr kumimoji="1" lang="en-US" altLang="zh-CN" dirty="0" err="1" smtClean="0"/>
              <a:t>mis</a:t>
            </a:r>
            <a:r>
              <a:rPr kumimoji="1" lang="en-US" altLang="zh-CN" dirty="0" smtClean="0"/>
              <a:t>-&gt;</a:t>
            </a:r>
            <a:r>
              <a:rPr kumimoji="1" lang="en-US" altLang="zh-CN" dirty="0" err="1" smtClean="0"/>
              <a:t>userfault_fd</a:t>
            </a:r>
            <a:r>
              <a:rPr kumimoji="1" lang="en-US" altLang="zh-CN" dirty="0" smtClean="0"/>
              <a:t>, UFFDIO_COPY, &amp;</a:t>
            </a:r>
            <a:r>
              <a:rPr kumimoji="1" lang="en-US" altLang="zh-CN" dirty="0" err="1" smtClean="0"/>
              <a:t>copy_struct</a:t>
            </a:r>
            <a:r>
              <a:rPr kumimoji="1" lang="en-US" altLang="zh-CN" dirty="0" smtClean="0"/>
              <a:t>)` </a:t>
            </a:r>
            <a:r>
              <a:rPr kumimoji="1" lang="zh-CN" altLang="en-US" dirty="0" smtClean="0"/>
              <a:t>把</a:t>
            </a:r>
            <a:r>
              <a:rPr kumimoji="1" lang="en-US" altLang="zh-CN" dirty="0" smtClean="0"/>
              <a:t>page</a:t>
            </a:r>
            <a:r>
              <a:rPr kumimoji="1" lang="zh-CN" altLang="en-US" dirty="0" smtClean="0"/>
              <a:t>放好，这个调用同时会唤醒之前</a:t>
            </a:r>
            <a:r>
              <a:rPr kumimoji="1" lang="en-US" altLang="zh-CN" dirty="0" smtClean="0"/>
              <a:t>stall</a:t>
            </a:r>
            <a:r>
              <a:rPr kumimoji="1" lang="zh-CN" altLang="en-US" dirty="0" smtClean="0"/>
              <a:t>住的进程。</a:t>
            </a:r>
            <a:endParaRPr kumimoji="1" lang="en-US" altLang="zh-CN" dirty="0" smtClean="0"/>
          </a:p>
          <a:p>
            <a:endParaRPr kumimoji="1" lang="en-US" altLang="zh-CN" dirty="0" smtClean="0"/>
          </a:p>
          <a:p>
            <a:r>
              <a:rPr kumimoji="1" lang="zh-CN" altLang="en-US" dirty="0" smtClean="0"/>
              <a:t>注意内存的</a:t>
            </a:r>
            <a:r>
              <a:rPr kumimoji="1" lang="en-US" altLang="zh-CN" dirty="0" smtClean="0"/>
              <a:t>bitmap</a:t>
            </a:r>
            <a:r>
              <a:rPr kumimoji="1" lang="zh-CN" altLang="en-US" dirty="0" smtClean="0"/>
              <a:t>是由</a:t>
            </a:r>
            <a:r>
              <a:rPr kumimoji="1" lang="en-US" altLang="zh-CN" dirty="0" smtClean="0"/>
              <a:t>source</a:t>
            </a:r>
            <a:r>
              <a:rPr kumimoji="1" lang="zh-CN" altLang="en-US" dirty="0" smtClean="0"/>
              <a:t>而不是</a:t>
            </a:r>
            <a:r>
              <a:rPr kumimoji="1" lang="en-US" altLang="zh-CN" dirty="0" err="1" smtClean="0"/>
              <a:t>dest</a:t>
            </a:r>
            <a:r>
              <a:rPr kumimoji="1" lang="zh-CN" altLang="en-US" dirty="0" smtClean="0"/>
              <a:t>来维护的。因为</a:t>
            </a:r>
            <a:r>
              <a:rPr kumimoji="1" lang="en-US" altLang="zh-CN" dirty="0" smtClean="0"/>
              <a:t>source</a:t>
            </a:r>
            <a:r>
              <a:rPr kumimoji="1" lang="zh-CN" altLang="en-US" dirty="0" smtClean="0"/>
              <a:t>需要为</a:t>
            </a:r>
            <a:r>
              <a:rPr kumimoji="1" lang="en-US" altLang="zh-CN" dirty="0" err="1" smtClean="0"/>
              <a:t>dest</a:t>
            </a:r>
            <a:r>
              <a:rPr kumimoji="1" lang="zh-CN" altLang="en-US" dirty="0" smtClean="0"/>
              <a:t>找缺少的</a:t>
            </a:r>
            <a:r>
              <a:rPr kumimoji="1" lang="en-US" altLang="zh-CN" dirty="0" smtClean="0"/>
              <a:t>page</a:t>
            </a:r>
            <a:r>
              <a:rPr kumimoji="1" lang="zh-CN" altLang="en-US" dirty="0" smtClean="0"/>
              <a:t>。</a:t>
            </a:r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A0C686-D48E-5C42-A64A-E9A9702274E0}" type="slidenum">
              <a:rPr kumimoji="1" lang="zh-CN" altLang="en-US" smtClean="0"/>
              <a:t>29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3562831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使用</a:t>
            </a:r>
            <a:r>
              <a:rPr kumimoji="1" lang="en-US" altLang="zh-CN" dirty="0" smtClean="0"/>
              <a:t>4</a:t>
            </a:r>
            <a:r>
              <a:rPr kumimoji="1" lang="zh-CN" altLang="en-US" dirty="0" smtClean="0"/>
              <a:t>个线程</a:t>
            </a:r>
            <a:endParaRPr kumimoji="1" lang="en-US" altLang="zh-CN" dirty="0" smtClean="0"/>
          </a:p>
          <a:p>
            <a:endParaRPr kumimoji="1" lang="en-US" altLang="zh-CN" dirty="0" smtClean="0"/>
          </a:p>
          <a:p>
            <a:r>
              <a:rPr kumimoji="1" lang="zh-CN" altLang="en-US" dirty="0" smtClean="0"/>
              <a:t>优化：先进行一轮 </a:t>
            </a:r>
            <a:r>
              <a:rPr kumimoji="1" lang="en-US" altLang="zh-CN" dirty="0" err="1" smtClean="0"/>
              <a:t>precopy</a:t>
            </a:r>
            <a:r>
              <a:rPr kumimoji="1" lang="en-US" altLang="zh-CN" dirty="0" smtClean="0"/>
              <a:t> </a:t>
            </a:r>
            <a:r>
              <a:rPr kumimoji="1" lang="zh-CN" altLang="en-US" dirty="0" smtClean="0"/>
              <a:t>后在进行 </a:t>
            </a:r>
            <a:r>
              <a:rPr kumimoji="1" lang="en-US" altLang="zh-CN" dirty="0" err="1" smtClean="0"/>
              <a:t>postcopy</a:t>
            </a:r>
            <a:r>
              <a:rPr kumimoji="1" lang="zh-CN" altLang="en-US" dirty="0" smtClean="0"/>
              <a:t>，这样就可以避免产生过多的</a:t>
            </a:r>
            <a:r>
              <a:rPr kumimoji="1" lang="en-US" altLang="zh-CN" dirty="0" smtClean="0"/>
              <a:t>page fault</a:t>
            </a:r>
            <a:r>
              <a:rPr kumimoji="1" lang="zh-CN" altLang="en-US" dirty="0" smtClean="0"/>
              <a:t>，尤其是那些只读的内存页。</a:t>
            </a:r>
          </a:p>
          <a:p>
            <a:r>
              <a:rPr kumimoji="1" lang="zh-CN" altLang="en-US" dirty="0" smtClean="0"/>
              <a:t>开若干压缩线程</a:t>
            </a:r>
            <a:endParaRPr kumimoji="1" lang="en-US" altLang="zh-CN" dirty="0" smtClean="0"/>
          </a:p>
          <a:p>
            <a:r>
              <a:rPr kumimoji="1" lang="zh-CN" altLang="en-US" dirty="0" smtClean="0"/>
              <a:t>只发</a:t>
            </a:r>
            <a:r>
              <a:rPr kumimoji="1" lang="en-US" altLang="zh-CN" dirty="0" smtClean="0"/>
              <a:t>diff</a:t>
            </a:r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A0C686-D48E-5C42-A64A-E9A9702274E0}" type="slidenum">
              <a:rPr kumimoji="1" lang="zh-CN" altLang="en-US" smtClean="0"/>
              <a:t>30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493255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传输时间太长</a:t>
            </a:r>
            <a:r>
              <a:rPr kumimoji="1" lang="en-US" altLang="zh-CN" dirty="0" smtClean="0"/>
              <a:t>/</a:t>
            </a:r>
            <a:r>
              <a:rPr kumimoji="1" lang="zh-CN" altLang="en-US" dirty="0" smtClean="0"/>
              <a:t>传输内容太多无法收敛时采用的强制迁移策略</a:t>
            </a:r>
            <a:r>
              <a:rPr kumimoji="1" lang="zh-CN" altLang="en-US" dirty="0" smtClean="0"/>
              <a:t>。</a:t>
            </a:r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A0C686-D48E-5C42-A64A-E9A9702274E0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775970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 smtClean="0"/>
              <a:t>该方式中，</a:t>
            </a:r>
            <a:r>
              <a:rPr kumimoji="1" lang="en-US" altLang="zh-CN" dirty="0" smtClean="0"/>
              <a:t>destination</a:t>
            </a:r>
            <a:r>
              <a:rPr kumimoji="1" lang="zh-CN" altLang="en-US" dirty="0" smtClean="0"/>
              <a:t>中的</a:t>
            </a:r>
            <a:r>
              <a:rPr kumimoji="1" lang="en-US" altLang="zh-CN" dirty="0" smtClean="0"/>
              <a:t>VM</a:t>
            </a:r>
            <a:r>
              <a:rPr kumimoji="1" lang="zh-CN" altLang="en-US" dirty="0" smtClean="0"/>
              <a:t>在</a:t>
            </a:r>
            <a:r>
              <a:rPr kumimoji="1" lang="en-US" altLang="zh-CN" dirty="0" smtClean="0"/>
              <a:t>memory</a:t>
            </a:r>
            <a:r>
              <a:rPr kumimoji="1" lang="zh-CN" altLang="en-US" dirty="0" smtClean="0"/>
              <a:t>迁移未完成时就启动。如果访问的</a:t>
            </a:r>
            <a:r>
              <a:rPr kumimoji="1" lang="en-US" altLang="zh-CN" dirty="0" smtClean="0"/>
              <a:t>page</a:t>
            </a:r>
            <a:r>
              <a:rPr kumimoji="1" lang="zh-CN" altLang="en-US" dirty="0" smtClean="0"/>
              <a:t>未迁移，则产生</a:t>
            </a:r>
            <a:r>
              <a:rPr kumimoji="1" lang="en-US" altLang="zh-CN" dirty="0" smtClean="0"/>
              <a:t>page fault</a:t>
            </a:r>
            <a:r>
              <a:rPr kumimoji="1" lang="zh-CN" altLang="en-US" dirty="0" smtClean="0"/>
              <a:t>，则</a:t>
            </a:r>
            <a:r>
              <a:rPr kumimoji="1" lang="en-US" altLang="zh-CN" dirty="0" smtClean="0"/>
              <a:t>destination</a:t>
            </a:r>
            <a:r>
              <a:rPr kumimoji="1" lang="zh-CN" altLang="en-US" dirty="0" smtClean="0"/>
              <a:t>的</a:t>
            </a:r>
            <a:r>
              <a:rPr kumimoji="1" lang="en-US" altLang="zh-CN" dirty="0" smtClean="0"/>
              <a:t>QEMU</a:t>
            </a:r>
            <a:r>
              <a:rPr kumimoji="1" lang="zh-CN" altLang="en-US" dirty="0" smtClean="0"/>
              <a:t>会发送请求到</a:t>
            </a:r>
            <a:r>
              <a:rPr kumimoji="1" lang="en-US" altLang="zh-CN" dirty="0" smtClean="0"/>
              <a:t>source</a:t>
            </a:r>
            <a:r>
              <a:rPr kumimoji="1" lang="zh-CN" altLang="en-US" dirty="0" smtClean="0"/>
              <a:t>的</a:t>
            </a:r>
            <a:r>
              <a:rPr kumimoji="1" lang="en-US" altLang="zh-CN" dirty="0" smtClean="0"/>
              <a:t>QEMU</a:t>
            </a:r>
            <a:r>
              <a:rPr kumimoji="1" lang="zh-CN" altLang="en-US" dirty="0" smtClean="0"/>
              <a:t>处拿。</a:t>
            </a:r>
            <a:endParaRPr kumimoji="1" lang="en-US" altLang="zh-CN" dirty="0" smtClean="0"/>
          </a:p>
          <a:p>
            <a:endParaRPr kumimoji="1" lang="en-US" altLang="zh-CN" dirty="0" smtClean="0"/>
          </a:p>
          <a:p>
            <a:r>
              <a:rPr kumimoji="1" lang="zh-CN" altLang="en-US" dirty="0" smtClean="0"/>
              <a:t>缺点是如果有一方出错或网络连接中断将导致</a:t>
            </a:r>
            <a:r>
              <a:rPr kumimoji="1" lang="en-US" altLang="zh-CN" dirty="0" smtClean="0"/>
              <a:t>guest</a:t>
            </a:r>
            <a:r>
              <a:rPr kumimoji="1" lang="zh-CN" altLang="en-US" dirty="0" smtClean="0"/>
              <a:t>丢掉。</a:t>
            </a:r>
            <a:endParaRPr kumimoji="1" lang="en-US" altLang="zh-CN" dirty="0" smtClean="0"/>
          </a:p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A0C686-D48E-5C42-A64A-E9A9702274E0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940377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收敛</a:t>
            </a:r>
            <a:endParaRPr kumimoji="1" lang="en-US" altLang="zh-CN" dirty="0" smtClean="0"/>
          </a:p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A0C686-D48E-5C42-A64A-E9A9702274E0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342864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在具体实现上</a:t>
            </a:r>
            <a:endParaRPr kumimoji="1" lang="en-US" altLang="zh-CN" dirty="0" smtClean="0"/>
          </a:p>
          <a:p>
            <a:r>
              <a:rPr kumimoji="1" lang="en-US" altLang="zh-CN" dirty="0" err="1" smtClean="0"/>
              <a:t>precopy</a:t>
            </a:r>
            <a:r>
              <a:rPr kumimoji="1" lang="zh-CN" altLang="en-US" dirty="0" smtClean="0"/>
              <a:t>和</a:t>
            </a:r>
            <a:r>
              <a:rPr kumimoji="1" lang="en-US" altLang="zh-CN" dirty="0" err="1" smtClean="0"/>
              <a:t>postcopy</a:t>
            </a:r>
            <a:r>
              <a:rPr kumimoji="1" lang="zh-CN" altLang="en-US" dirty="0" smtClean="0"/>
              <a:t>的代码是连在一起的，</a:t>
            </a:r>
            <a:r>
              <a:rPr kumimoji="1" lang="en-US" altLang="zh-CN" dirty="0" err="1" smtClean="0"/>
              <a:t>postcopy</a:t>
            </a:r>
            <a:r>
              <a:rPr kumimoji="1" lang="zh-CN" altLang="en-US" dirty="0" smtClean="0"/>
              <a:t>只是作为</a:t>
            </a:r>
            <a:r>
              <a:rPr kumimoji="1" lang="en-US" altLang="zh-CN" dirty="0" err="1" smtClean="0"/>
              <a:t>precopy</a:t>
            </a:r>
            <a:r>
              <a:rPr kumimoji="1" lang="zh-CN" altLang="en-US" dirty="0" smtClean="0"/>
              <a:t>的一个补充。在进行</a:t>
            </a:r>
            <a:r>
              <a:rPr kumimoji="1" lang="en-US" altLang="zh-CN" dirty="0" err="1" smtClean="0"/>
              <a:t>postcopy</a:t>
            </a:r>
            <a:r>
              <a:rPr kumimoji="1" lang="zh-CN" altLang="en-US" dirty="0" smtClean="0"/>
              <a:t>的同时</a:t>
            </a:r>
            <a:r>
              <a:rPr kumimoji="1" lang="en-US" altLang="zh-CN" dirty="0" err="1" smtClean="0"/>
              <a:t>precopy</a:t>
            </a:r>
            <a:r>
              <a:rPr kumimoji="1" lang="zh-CN" altLang="en-US" dirty="0" smtClean="0"/>
              <a:t>会继续拷贝内存页</a:t>
            </a:r>
            <a:endParaRPr kumimoji="1" lang="en-US" altLang="zh-CN" dirty="0" smtClean="0"/>
          </a:p>
          <a:p>
            <a:endParaRPr kumimoji="1" lang="en-US" altLang="zh-CN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 smtClean="0"/>
              <a:t>在</a:t>
            </a:r>
            <a:r>
              <a:rPr kumimoji="1" lang="en-US" altLang="zh-CN" dirty="0" err="1" smtClean="0"/>
              <a:t>postcopy</a:t>
            </a:r>
            <a:r>
              <a:rPr kumimoji="1" lang="zh-CN" altLang="en-US" dirty="0" smtClean="0"/>
              <a:t>将无视带宽限制</a:t>
            </a:r>
            <a:r>
              <a:rPr kumimoji="1" lang="en-US" altLang="zh-CN" dirty="0" smtClean="0"/>
              <a:t>(</a:t>
            </a:r>
            <a:r>
              <a:rPr kumimoji="1" lang="en-US" altLang="zh-CN" dirty="0" err="1" smtClean="0"/>
              <a:t>migrate_set_speed</a:t>
            </a:r>
            <a:r>
              <a:rPr kumimoji="1" lang="en-US" altLang="zh-CN" dirty="0" smtClean="0"/>
              <a:t>)</a:t>
            </a:r>
            <a:r>
              <a:rPr kumimoji="1" lang="zh-CN" altLang="en-US" dirty="0" smtClean="0"/>
              <a:t>以避免</a:t>
            </a:r>
            <a:r>
              <a:rPr kumimoji="1" lang="en-US" altLang="zh-CN" dirty="0" smtClean="0"/>
              <a:t>destination</a:t>
            </a:r>
            <a:r>
              <a:rPr kumimoji="1" lang="zh-CN" altLang="en-US" dirty="0" smtClean="0"/>
              <a:t>请求</a:t>
            </a:r>
            <a:r>
              <a:rPr kumimoji="1" lang="en-US" altLang="zh-CN" dirty="0" smtClean="0"/>
              <a:t>page</a:t>
            </a:r>
            <a:r>
              <a:rPr kumimoji="1" lang="zh-CN" altLang="en-US" dirty="0" smtClean="0"/>
              <a:t>后等待太久。</a:t>
            </a:r>
          </a:p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A0C686-D48E-5C42-A64A-E9A9702274E0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201820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err="1" smtClean="0"/>
              <a:t>Qemu</a:t>
            </a:r>
            <a:r>
              <a:rPr kumimoji="1" lang="en-US" altLang="zh-CN" baseline="0" dirty="0" smtClean="0"/>
              <a:t> monitor protocol</a:t>
            </a:r>
            <a:endParaRPr kumimoji="1" lang="en-US" altLang="zh-CN" dirty="0" smtClean="0"/>
          </a:p>
          <a:p>
            <a:r>
              <a:rPr kumimoji="1" lang="zh-CN" altLang="en-US" dirty="0" smtClean="0"/>
              <a:t>用 </a:t>
            </a:r>
            <a:r>
              <a:rPr kumimoji="1" lang="en-US" altLang="zh-CN" dirty="0" err="1" smtClean="0"/>
              <a:t>migrate_init</a:t>
            </a:r>
            <a:r>
              <a:rPr kumimoji="1" lang="zh-CN" altLang="en-US" dirty="0" smtClean="0"/>
              <a:t> 初始化 </a:t>
            </a:r>
            <a:r>
              <a:rPr kumimoji="1" lang="en-US" altLang="zh-CN" dirty="0" err="1" smtClean="0"/>
              <a:t>MigrationState</a:t>
            </a:r>
            <a:r>
              <a:rPr kumimoji="1" lang="zh-CN" altLang="en-US" dirty="0" smtClean="0"/>
              <a:t>，保存了迁移过程中用到的内容。比如统计信息</a:t>
            </a:r>
            <a:r>
              <a:rPr kumimoji="1" lang="en-US" altLang="zh-CN" dirty="0" smtClean="0"/>
              <a:t>(</a:t>
            </a:r>
            <a:r>
              <a:rPr kumimoji="1" lang="zh-CN" altLang="en-US" dirty="0" smtClean="0"/>
              <a:t>速率、请求计数</a:t>
            </a:r>
            <a:r>
              <a:rPr kumimoji="1" lang="en-US" altLang="zh-CN" dirty="0" smtClean="0"/>
              <a:t>)</a:t>
            </a:r>
            <a:r>
              <a:rPr kumimoji="1" lang="zh-CN" altLang="en-US" dirty="0" smtClean="0"/>
              <a:t>，打开的文件等</a:t>
            </a:r>
            <a:endParaRPr kumimoji="1" lang="en-US" altLang="zh-CN" dirty="0" smtClean="0"/>
          </a:p>
          <a:p>
            <a:endParaRPr kumimoji="1" lang="en-US" altLang="zh-CN" dirty="0" smtClean="0"/>
          </a:p>
          <a:p>
            <a:r>
              <a:rPr kumimoji="1" lang="zh-CN" altLang="en-US" dirty="0" smtClean="0"/>
              <a:t>然后根据</a:t>
            </a:r>
            <a:r>
              <a:rPr kumimoji="1" lang="en-US" altLang="zh-CN" dirty="0" err="1" smtClean="0"/>
              <a:t>uri</a:t>
            </a:r>
            <a:r>
              <a:rPr kumimoji="1" lang="zh-CN" altLang="en-US" dirty="0" smtClean="0"/>
              <a:t>，不同的协议，调用不同的</a:t>
            </a:r>
            <a:r>
              <a:rPr kumimoji="1" lang="en-US" altLang="zh-CN" dirty="0" smtClean="0"/>
              <a:t>migration</a:t>
            </a:r>
            <a:r>
              <a:rPr kumimoji="1" lang="zh-CN" altLang="en-US" dirty="0" smtClean="0"/>
              <a:t>实现</a:t>
            </a:r>
            <a:endParaRPr kumimoji="1" lang="en-US" altLang="zh-CN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A0C686-D48E-5C42-A64A-E9A9702274E0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994224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我们看</a:t>
            </a:r>
            <a:r>
              <a:rPr kumimoji="1" lang="en-US" altLang="zh-CN" dirty="0" err="1" smtClean="0"/>
              <a:t>tcp</a:t>
            </a:r>
            <a:r>
              <a:rPr kumimoji="1" lang="zh-CN" altLang="en-US" dirty="0" smtClean="0"/>
              <a:t>，</a:t>
            </a:r>
            <a:r>
              <a:rPr kumimoji="1" lang="en-US" altLang="zh-CN" dirty="0" err="1" smtClean="0"/>
              <a:t>qmp_migrate</a:t>
            </a:r>
            <a:r>
              <a:rPr kumimoji="1" lang="zh-CN" altLang="en-US" dirty="0" smtClean="0"/>
              <a:t>函数在</a:t>
            </a:r>
            <a:r>
              <a:rPr kumimoji="1" lang="en-US" altLang="zh-CN" dirty="0" err="1" smtClean="0"/>
              <a:t>tcp</a:t>
            </a:r>
            <a:r>
              <a:rPr kumimoji="1" lang="zh-CN" altLang="en-US" dirty="0" smtClean="0"/>
              <a:t>下展开的流程是这样子的。</a:t>
            </a:r>
            <a:endParaRPr kumimoji="1" lang="en-US" altLang="zh-CN" dirty="0" smtClean="0"/>
          </a:p>
          <a:p>
            <a:r>
              <a:rPr kumimoji="1" lang="zh-CN" altLang="en-US" dirty="0" smtClean="0"/>
              <a:t>初始化</a:t>
            </a:r>
            <a:r>
              <a:rPr kumimoji="1" lang="en-US" altLang="zh-CN" dirty="0" smtClean="0"/>
              <a:t>state</a:t>
            </a:r>
            <a:r>
              <a:rPr kumimoji="1" lang="zh-CN" altLang="en-US" dirty="0" smtClean="0"/>
              <a:t>后通过</a:t>
            </a:r>
            <a:r>
              <a:rPr kumimoji="1" lang="en-US" altLang="zh-CN" dirty="0" err="1" smtClean="0"/>
              <a:t>Tcp_start_outgoing</a:t>
            </a:r>
            <a:r>
              <a:rPr kumimoji="1" lang="en-US" altLang="zh-CN" baseline="0" dirty="0" smtClean="0"/>
              <a:t> </a:t>
            </a:r>
            <a:r>
              <a:rPr kumimoji="1" lang="zh-CN" altLang="en-US" baseline="0" dirty="0" smtClean="0"/>
              <a:t>是创建</a:t>
            </a:r>
            <a:r>
              <a:rPr kumimoji="1" lang="en-US" altLang="zh-CN" baseline="0" dirty="0" smtClean="0"/>
              <a:t>socket</a:t>
            </a:r>
            <a:r>
              <a:rPr kumimoji="1" lang="zh-CN" altLang="en-US" baseline="0" dirty="0" smtClean="0"/>
              <a:t>，然后绑定到</a:t>
            </a:r>
            <a:r>
              <a:rPr kumimoji="1" lang="en-US" altLang="zh-CN" baseline="0" dirty="0" err="1" smtClean="0"/>
              <a:t>QEMUfile</a:t>
            </a:r>
            <a:r>
              <a:rPr kumimoji="1" lang="zh-CN" altLang="en-US" baseline="0" dirty="0" smtClean="0"/>
              <a:t>上</a:t>
            </a:r>
            <a:endParaRPr kumimoji="1" lang="en-US" altLang="zh-CN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baseline="0" dirty="0" err="1" smtClean="0"/>
              <a:t>Qemufile</a:t>
            </a:r>
            <a:r>
              <a:rPr kumimoji="1" lang="zh-CN" altLang="en-US" baseline="0" dirty="0" smtClean="0"/>
              <a:t>根据不同协议可以绑定到不同的连接，是一层抽象，通过绑定操作，</a:t>
            </a:r>
            <a:r>
              <a:rPr kumimoji="1" lang="zh-CN" altLang="en-US" dirty="0" smtClean="0"/>
              <a:t>写</a:t>
            </a:r>
            <a:r>
              <a:rPr kumimoji="1" lang="en-US" altLang="zh-CN" dirty="0" err="1" smtClean="0"/>
              <a:t>QEMUfile</a:t>
            </a:r>
            <a:r>
              <a:rPr kumimoji="1" lang="zh-CN" altLang="en-US" dirty="0" smtClean="0"/>
              <a:t>就是写</a:t>
            </a:r>
            <a:r>
              <a:rPr kumimoji="1" lang="en-US" altLang="zh-CN" dirty="0" smtClean="0"/>
              <a:t>socket</a:t>
            </a:r>
            <a:endParaRPr kumimoji="1" lang="zh-CN" altLang="en-US" dirty="0" smtClean="0"/>
          </a:p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A0C686-D48E-5C42-A64A-E9A9702274E0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294467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比如</a:t>
            </a:r>
            <a:r>
              <a:rPr kumimoji="1" lang="is-IS" altLang="zh-CN" dirty="0" smtClean="0"/>
              <a:t>…</a:t>
            </a:r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A0C686-D48E-5C42-A64A-E9A9702274E0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166484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58CD-A071-294A-8629-07E6748E81A6}" type="datetimeFigureOut">
              <a:rPr kumimoji="1" lang="zh-CN" altLang="en-US" smtClean="0"/>
              <a:t>17/5/4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094D9-A7AB-C94E-B28A-B74548470C6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082335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58CD-A071-294A-8629-07E6748E81A6}" type="datetimeFigureOut">
              <a:rPr kumimoji="1" lang="zh-CN" altLang="en-US" smtClean="0"/>
              <a:t>17/5/4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094D9-A7AB-C94E-B28A-B74548470C6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419971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58CD-A071-294A-8629-07E6748E81A6}" type="datetimeFigureOut">
              <a:rPr kumimoji="1" lang="zh-CN" altLang="en-US" smtClean="0"/>
              <a:t>17/5/4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094D9-A7AB-C94E-B28A-B74548470C6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686422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58CD-A071-294A-8629-07E6748E81A6}" type="datetimeFigureOut">
              <a:rPr kumimoji="1" lang="zh-CN" altLang="en-US" smtClean="0"/>
              <a:t>17/5/4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094D9-A7AB-C94E-B28A-B74548470C6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584428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58CD-A071-294A-8629-07E6748E81A6}" type="datetimeFigureOut">
              <a:rPr kumimoji="1" lang="zh-CN" altLang="en-US" smtClean="0"/>
              <a:t>17/5/4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094D9-A7AB-C94E-B28A-B74548470C6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454425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58CD-A071-294A-8629-07E6748E81A6}" type="datetimeFigureOut">
              <a:rPr kumimoji="1" lang="zh-CN" altLang="en-US" smtClean="0"/>
              <a:t>17/5/4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094D9-A7AB-C94E-B28A-B74548470C6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299986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58CD-A071-294A-8629-07E6748E81A6}" type="datetimeFigureOut">
              <a:rPr kumimoji="1" lang="zh-CN" altLang="en-US" smtClean="0"/>
              <a:t>17/5/4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094D9-A7AB-C94E-B28A-B74548470C6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922753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58CD-A071-294A-8629-07E6748E81A6}" type="datetimeFigureOut">
              <a:rPr kumimoji="1" lang="zh-CN" altLang="en-US" smtClean="0"/>
              <a:t>17/5/4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094D9-A7AB-C94E-B28A-B74548470C6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699710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58CD-A071-294A-8629-07E6748E81A6}" type="datetimeFigureOut">
              <a:rPr kumimoji="1" lang="zh-CN" altLang="en-US" smtClean="0"/>
              <a:t>17/5/4</a:t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094D9-A7AB-C94E-B28A-B74548470C6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600935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58CD-A071-294A-8629-07E6748E81A6}" type="datetimeFigureOut">
              <a:rPr kumimoji="1" lang="zh-CN" altLang="en-US" smtClean="0"/>
              <a:t>17/5/4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094D9-A7AB-C94E-B28A-B74548470C6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0372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zh-CN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58CD-A071-294A-8629-07E6748E81A6}" type="datetimeFigureOut">
              <a:rPr kumimoji="1" lang="zh-CN" altLang="en-US" smtClean="0"/>
              <a:t>17/5/4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094D9-A7AB-C94E-B28A-B74548470C6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939447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2458CD-A071-294A-8629-07E6748E81A6}" type="datetimeFigureOut">
              <a:rPr kumimoji="1" lang="zh-CN" altLang="en-US" smtClean="0"/>
              <a:t>17/5/4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3094D9-A7AB-C94E-B28A-B74548470C6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086767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3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4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5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4" Type="http://schemas.openxmlformats.org/officeDocument/2006/relationships/image" Target="../media/image28.png"/><Relationship Id="rId5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0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1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dirty="0" smtClean="0"/>
              <a:t>KVM Live Migration</a:t>
            </a:r>
            <a:endParaRPr kumimoji="1" lang="zh-CN" alt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557586"/>
          </a:xfrm>
        </p:spPr>
        <p:txBody>
          <a:bodyPr>
            <a:normAutofit/>
          </a:bodyPr>
          <a:lstStyle/>
          <a:p>
            <a:r>
              <a:rPr kumimoji="1" lang="en-US" altLang="zh-CN" sz="3200" dirty="0" smtClean="0"/>
              <a:t>QEMU-KVM inside</a:t>
            </a:r>
          </a:p>
          <a:p>
            <a:endParaRPr kumimoji="1" lang="en-US" altLang="zh-CN" dirty="0"/>
          </a:p>
          <a:p>
            <a:endParaRPr kumimoji="1" lang="en-US" altLang="zh-CN" dirty="0" smtClean="0"/>
          </a:p>
          <a:p>
            <a:endParaRPr kumimoji="1" lang="en-US" altLang="zh-CN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1143000" y="6300414"/>
            <a:ext cx="6858000" cy="5575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2000" dirty="0" smtClean="0"/>
              <a:t>@binss</a:t>
            </a:r>
          </a:p>
          <a:p>
            <a:endParaRPr kumimoji="1" lang="en-US" altLang="zh-CN" sz="1600" dirty="0" smtClean="0"/>
          </a:p>
          <a:p>
            <a:endParaRPr kumimoji="1" lang="en-US" altLang="zh-CN" sz="1600" dirty="0" smtClean="0"/>
          </a:p>
          <a:p>
            <a:endParaRPr kumimoji="1" lang="en-US" altLang="zh-CN" sz="1600" dirty="0"/>
          </a:p>
        </p:txBody>
      </p:sp>
    </p:spTree>
    <p:extLst>
      <p:ext uri="{BB962C8B-B14F-4D97-AF65-F5344CB8AC3E}">
        <p14:creationId xmlns:p14="http://schemas.microsoft.com/office/powerpoint/2010/main" val="1749454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93466"/>
            <a:ext cx="9212986" cy="2834764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qmp_migrate</a:t>
            </a:r>
            <a:endParaRPr kumimoji="1" lang="zh-CN" altLang="en-US" dirty="0"/>
          </a:p>
        </p:txBody>
      </p:sp>
      <p:sp>
        <p:nvSpPr>
          <p:cNvPr id="5" name="Rectangle 4"/>
          <p:cNvSpPr/>
          <p:nvPr/>
        </p:nvSpPr>
        <p:spPr>
          <a:xfrm>
            <a:off x="5507446" y="3283813"/>
            <a:ext cx="2649789" cy="201706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3437" y="4328230"/>
            <a:ext cx="4831573" cy="2536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821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3200" dirty="0" err="1"/>
              <a:t>qemu_fopen_ops</a:t>
            </a:r>
            <a:r>
              <a:rPr kumimoji="1" lang="en-US" altLang="zh-CN" sz="3200" dirty="0"/>
              <a:t>(</a:t>
            </a:r>
            <a:r>
              <a:rPr kumimoji="1" lang="en-US" altLang="zh-CN" sz="3200" dirty="0" err="1"/>
              <a:t>ioc</a:t>
            </a:r>
            <a:r>
              <a:rPr kumimoji="1" lang="en-US" altLang="zh-CN" sz="3200" dirty="0" smtClean="0"/>
              <a:t>, &amp;</a:t>
            </a:r>
            <a:r>
              <a:rPr kumimoji="1" lang="en-US" altLang="zh-CN" sz="3200" dirty="0" err="1"/>
              <a:t>channel_output_ops</a:t>
            </a:r>
            <a:r>
              <a:rPr kumimoji="1" lang="en-US" altLang="zh-CN" sz="3200" dirty="0"/>
              <a:t>)</a:t>
            </a:r>
            <a:endParaRPr kumimoji="1" lang="zh-CN" altLang="en-US" sz="3200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940" y="1905842"/>
            <a:ext cx="8330120" cy="4212570"/>
          </a:xfrm>
        </p:spPr>
      </p:pic>
    </p:spTree>
    <p:extLst>
      <p:ext uri="{BB962C8B-B14F-4D97-AF65-F5344CB8AC3E}">
        <p14:creationId xmlns:p14="http://schemas.microsoft.com/office/powerpoint/2010/main" val="1712969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82342"/>
            <a:ext cx="9212986" cy="2834764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open_return_path_on_source</a:t>
            </a:r>
            <a:endParaRPr kumimoji="1" lang="zh-CN" altLang="en-US" dirty="0"/>
          </a:p>
        </p:txBody>
      </p:sp>
      <p:sp>
        <p:nvSpPr>
          <p:cNvPr id="5" name="Rectangle 4"/>
          <p:cNvSpPr/>
          <p:nvPr/>
        </p:nvSpPr>
        <p:spPr>
          <a:xfrm>
            <a:off x="4888882" y="3706760"/>
            <a:ext cx="2649789" cy="201706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90426"/>
            <a:ext cx="9144000" cy="123926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40991"/>
            <a:ext cx="9144000" cy="1017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222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migration_thread</a:t>
            </a:r>
            <a:endParaRPr kumimoji="1" lang="zh-CN" alt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68" y="1437464"/>
            <a:ext cx="9116532" cy="2569760"/>
          </a:xfr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82305"/>
            <a:ext cx="9144000" cy="994514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61364" y="2763027"/>
            <a:ext cx="8834717" cy="921468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>
                <a:solidFill>
                  <a:sysClr val="windowText" lastClr="000000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1771291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migration_thread</a:t>
            </a:r>
            <a:endParaRPr kumimoji="1" lang="zh-CN" alt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33312"/>
            <a:ext cx="9161334" cy="4370263"/>
          </a:xfrm>
        </p:spPr>
      </p:pic>
    </p:spTree>
    <p:extLst>
      <p:ext uri="{BB962C8B-B14F-4D97-AF65-F5344CB8AC3E}">
        <p14:creationId xmlns:p14="http://schemas.microsoft.com/office/powerpoint/2010/main" val="106925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SaveState</a:t>
            </a:r>
            <a:endParaRPr kumimoji="1" lang="zh-CN" alt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424" y="1314637"/>
            <a:ext cx="8601152" cy="5443888"/>
          </a:xfrm>
        </p:spPr>
      </p:pic>
      <p:sp>
        <p:nvSpPr>
          <p:cNvPr id="5" name="Rectangle 4"/>
          <p:cNvSpPr/>
          <p:nvPr/>
        </p:nvSpPr>
        <p:spPr>
          <a:xfrm>
            <a:off x="450574" y="2504660"/>
            <a:ext cx="4081670" cy="337509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>
                <a:solidFill>
                  <a:sysClr val="windowText" lastClr="000000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649711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3600" dirty="0" err="1"/>
              <a:t>vmstate_register</a:t>
            </a:r>
            <a:r>
              <a:rPr kumimoji="1" lang="en-US" altLang="zh-CN" sz="3600" dirty="0"/>
              <a:t> / </a:t>
            </a:r>
            <a:r>
              <a:rPr kumimoji="1" lang="en-US" altLang="zh-CN" sz="3600" dirty="0" err="1"/>
              <a:t>vmstate_unregister</a:t>
            </a:r>
            <a:endParaRPr kumimoji="1" lang="zh-CN" alt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>
                <a:latin typeface="Times New Roman" charset="0"/>
                <a:ea typeface="Times New Roman" charset="0"/>
                <a:cs typeface="Times New Roman" charset="0"/>
              </a:rPr>
              <a:t>使用 </a:t>
            </a:r>
            <a:r>
              <a:rPr kumimoji="1" lang="en-US" altLang="zh-CN" dirty="0" err="1">
                <a:latin typeface="Times New Roman" charset="0"/>
                <a:ea typeface="Times New Roman" charset="0"/>
                <a:cs typeface="Times New Roman" charset="0"/>
              </a:rPr>
              <a:t>VMStateDescription</a:t>
            </a:r>
            <a:r>
              <a:rPr kumimoji="1" lang="en-US" altLang="zh-CN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zh-CN" altLang="en-US" dirty="0">
                <a:latin typeface="Times New Roman" charset="0"/>
                <a:ea typeface="Times New Roman" charset="0"/>
                <a:cs typeface="Times New Roman" charset="0"/>
              </a:rPr>
              <a:t>来记录设备状态信息。以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描述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形式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来</a:t>
            </a:r>
            <a:r>
              <a:rPr kumimoji="1" lang="zh-CN" altLang="en-US" dirty="0">
                <a:latin typeface="Times New Roman" charset="0"/>
                <a:ea typeface="Times New Roman" charset="0"/>
                <a:cs typeface="Times New Roman" charset="0"/>
              </a:rPr>
              <a:t>保存和加载状态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。</a:t>
            </a:r>
            <a:endParaRPr kumimoji="1" lang="en-US" altLang="zh-CN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kumimoji="1" lang="zh-CN" altLang="en-US" dirty="0">
                <a:latin typeface="Times New Roman" charset="0"/>
                <a:ea typeface="Times New Roman" charset="0"/>
                <a:cs typeface="Times New Roman" charset="0"/>
              </a:rPr>
              <a:t>在 </a:t>
            </a:r>
            <a:r>
              <a:rPr kumimoji="1" lang="en-US" altLang="zh-CN" dirty="0" err="1">
                <a:latin typeface="Times New Roman" charset="0"/>
                <a:ea typeface="Times New Roman" charset="0"/>
                <a:cs typeface="Times New Roman" charset="0"/>
              </a:rPr>
              <a:t>SaveStateEntry</a:t>
            </a:r>
            <a:r>
              <a:rPr kumimoji="1" lang="en-US" altLang="zh-CN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zh-CN" altLang="en-US" dirty="0">
                <a:latin typeface="Times New Roman" charset="0"/>
                <a:ea typeface="Times New Roman" charset="0"/>
                <a:cs typeface="Times New Roman" charset="0"/>
              </a:rPr>
              <a:t>中，新实现有 </a:t>
            </a:r>
            <a:r>
              <a:rPr kumimoji="1" lang="en-US" altLang="zh-CN" dirty="0" err="1">
                <a:latin typeface="Times New Roman" charset="0"/>
                <a:ea typeface="Times New Roman" charset="0"/>
                <a:cs typeface="Times New Roman" charset="0"/>
              </a:rPr>
              <a:t>vmsd</a:t>
            </a:r>
            <a:r>
              <a:rPr kumimoji="1" lang="en-US" altLang="zh-CN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zh-CN" altLang="en-US" dirty="0">
                <a:latin typeface="Times New Roman" charset="0"/>
                <a:ea typeface="Times New Roman" charset="0"/>
                <a:cs typeface="Times New Roman" charset="0"/>
              </a:rPr>
              <a:t>，没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ops</a:t>
            </a:r>
          </a:p>
          <a:p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CPU </a:t>
            </a:r>
            <a:r>
              <a:rPr kumimoji="1" lang="zh-CN" altLang="en-US" dirty="0">
                <a:latin typeface="Times New Roman" charset="0"/>
                <a:ea typeface="Times New Roman" charset="0"/>
                <a:cs typeface="Times New Roman" charset="0"/>
              </a:rPr>
              <a:t>使用该实现来保存状态。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00715"/>
            <a:ext cx="9144000" cy="2903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292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4000" dirty="0" err="1" smtClean="0"/>
              <a:t>register_savevm</a:t>
            </a:r>
            <a:r>
              <a:rPr kumimoji="1" lang="en-US" altLang="zh-CN" sz="4000" dirty="0"/>
              <a:t> / </a:t>
            </a:r>
            <a:r>
              <a:rPr kumimoji="1" lang="en-US" altLang="zh-CN" sz="4000" dirty="0" err="1"/>
              <a:t>unregister_savevm</a:t>
            </a:r>
            <a:endParaRPr kumimoji="1" lang="zh-CN" alt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每个</a:t>
            </a:r>
            <a:r>
              <a:rPr kumimoji="1" lang="zh-CN" altLang="en-US" dirty="0">
                <a:latin typeface="Times New Roman" charset="0"/>
                <a:ea typeface="Times New Roman" charset="0"/>
                <a:cs typeface="Times New Roman" charset="0"/>
              </a:rPr>
              <a:t>要注册的设备都需要实现 </a:t>
            </a:r>
            <a:r>
              <a:rPr kumimoji="1" lang="en-US" altLang="zh-CN" dirty="0" err="1">
                <a:latin typeface="Times New Roman" charset="0"/>
                <a:ea typeface="Times New Roman" charset="0"/>
                <a:cs typeface="Times New Roman" charset="0"/>
              </a:rPr>
              <a:t>LoadStateHandler</a:t>
            </a:r>
            <a:r>
              <a:rPr kumimoji="1" lang="en-US" altLang="zh-CN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zh-CN" altLang="en-US" dirty="0">
                <a:latin typeface="Times New Roman" charset="0"/>
                <a:ea typeface="Times New Roman" charset="0"/>
                <a:cs typeface="Times New Roman" charset="0"/>
              </a:rPr>
              <a:t>和 </a:t>
            </a:r>
            <a:r>
              <a:rPr kumimoji="1" lang="en-US" altLang="zh-CN" dirty="0" err="1" smtClean="0">
                <a:latin typeface="Times New Roman" charset="0"/>
                <a:ea typeface="Times New Roman" charset="0"/>
                <a:cs typeface="Times New Roman" charset="0"/>
              </a:rPr>
              <a:t>SaveStateHandler</a:t>
            </a:r>
            <a:endParaRPr kumimoji="1" lang="en-US" altLang="zh-CN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在 </a:t>
            </a:r>
            <a:r>
              <a:rPr kumimoji="1" lang="en-US" altLang="zh-CN" dirty="0" err="1">
                <a:latin typeface="Times New Roman" charset="0"/>
                <a:ea typeface="Times New Roman" charset="0"/>
                <a:cs typeface="Times New Roman" charset="0"/>
              </a:rPr>
              <a:t>SaveStateEntry</a:t>
            </a:r>
            <a:r>
              <a:rPr kumimoji="1" lang="en-US" altLang="zh-CN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zh-CN" altLang="en-US" dirty="0">
                <a:latin typeface="Times New Roman" charset="0"/>
                <a:ea typeface="Times New Roman" charset="0"/>
                <a:cs typeface="Times New Roman" charset="0"/>
              </a:rPr>
              <a:t>中，旧实现有 </a:t>
            </a:r>
            <a:r>
              <a:rPr kumimoji="1" lang="en-US" altLang="zh-CN" dirty="0">
                <a:latin typeface="Times New Roman" charset="0"/>
                <a:ea typeface="Times New Roman" charset="0"/>
                <a:cs typeface="Times New Roman" charset="0"/>
              </a:rPr>
              <a:t>ops </a:t>
            </a:r>
            <a:r>
              <a:rPr kumimoji="1" lang="zh-CN" altLang="en-US" dirty="0">
                <a:latin typeface="Times New Roman" charset="0"/>
                <a:ea typeface="Times New Roman" charset="0"/>
                <a:cs typeface="Times New Roman" charset="0"/>
              </a:rPr>
              <a:t>，没 </a:t>
            </a:r>
            <a:r>
              <a:rPr kumimoji="1" lang="en-US" altLang="zh-CN" dirty="0" err="1" smtClean="0">
                <a:latin typeface="Times New Roman" charset="0"/>
                <a:ea typeface="Times New Roman" charset="0"/>
                <a:cs typeface="Times New Roman" charset="0"/>
              </a:rPr>
              <a:t>vmsd</a:t>
            </a:r>
            <a:endParaRPr kumimoji="1" lang="en-US" altLang="zh-CN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ops</a:t>
            </a:r>
            <a:r>
              <a:rPr kumimoji="1" lang="zh-CN" altLang="en-US" dirty="0">
                <a:latin typeface="Times New Roman" charset="0"/>
                <a:ea typeface="Times New Roman" charset="0"/>
                <a:cs typeface="Times New Roman" charset="0"/>
              </a:rPr>
              <a:t>中可能包括</a:t>
            </a:r>
            <a:r>
              <a:rPr kumimoji="1" lang="en-US" altLang="zh-CN" sz="1900" dirty="0" err="1">
                <a:latin typeface="Times New Roman" charset="0"/>
                <a:ea typeface="Times New Roman" charset="0"/>
                <a:cs typeface="Times New Roman" charset="0"/>
              </a:rPr>
              <a:t>save_live_setup</a:t>
            </a:r>
            <a:r>
              <a:rPr kumimoji="1" lang="en-US" altLang="zh-CN" sz="1900" dirty="0">
                <a:latin typeface="Times New Roman" charset="0"/>
                <a:ea typeface="Times New Roman" charset="0"/>
                <a:cs typeface="Times New Roman" charset="0"/>
              </a:rPr>
              <a:t>/</a:t>
            </a:r>
            <a:r>
              <a:rPr kumimoji="1" lang="en-US" altLang="zh-CN" sz="1900" dirty="0" err="1">
                <a:latin typeface="Times New Roman" charset="0"/>
                <a:ea typeface="Times New Roman" charset="0"/>
                <a:cs typeface="Times New Roman" charset="0"/>
              </a:rPr>
              <a:t>save_live_iterate</a:t>
            </a:r>
            <a:r>
              <a:rPr kumimoji="1" lang="en-US" altLang="zh-CN" sz="1900" dirty="0">
                <a:latin typeface="Times New Roman" charset="0"/>
                <a:ea typeface="Times New Roman" charset="0"/>
                <a:cs typeface="Times New Roman" charset="0"/>
              </a:rPr>
              <a:t>/</a:t>
            </a:r>
            <a:r>
              <a:rPr kumimoji="1" lang="en-US" altLang="zh-CN" sz="1900" dirty="0" err="1">
                <a:latin typeface="Times New Roman" charset="0"/>
                <a:ea typeface="Times New Roman" charset="0"/>
                <a:cs typeface="Times New Roman" charset="0"/>
              </a:rPr>
              <a:t>save_live_complete_precopy</a:t>
            </a:r>
            <a:r>
              <a:rPr kumimoji="1" lang="zh-CN" altLang="en-US" dirty="0">
                <a:latin typeface="Times New Roman" charset="0"/>
                <a:ea typeface="Times New Roman" charset="0"/>
                <a:cs typeface="Times New Roman" charset="0"/>
              </a:rPr>
              <a:t>，这些函数在</a:t>
            </a:r>
            <a:r>
              <a:rPr kumimoji="1" lang="en-US" altLang="zh-CN" dirty="0" err="1">
                <a:latin typeface="Times New Roman" charset="0"/>
                <a:ea typeface="Times New Roman" charset="0"/>
                <a:cs typeface="Times New Roman" charset="0"/>
              </a:rPr>
              <a:t>hmp_savevm</a:t>
            </a:r>
            <a:r>
              <a:rPr kumimoji="1" lang="zh-CN" altLang="en-US" dirty="0">
                <a:latin typeface="Times New Roman" charset="0"/>
                <a:ea typeface="Times New Roman" charset="0"/>
                <a:cs typeface="Times New Roman" charset="0"/>
              </a:rPr>
              <a:t>中遍历</a:t>
            </a:r>
            <a:r>
              <a:rPr kumimoji="1" lang="en-US" altLang="zh-CN" dirty="0" err="1">
                <a:latin typeface="Times New Roman" charset="0"/>
                <a:ea typeface="Times New Roman" charset="0"/>
                <a:cs typeface="Times New Roman" charset="0"/>
              </a:rPr>
              <a:t>savevm_state.handlers</a:t>
            </a:r>
            <a:r>
              <a:rPr kumimoji="1" lang="zh-CN" altLang="en-US" dirty="0">
                <a:latin typeface="Times New Roman" charset="0"/>
                <a:ea typeface="Times New Roman" charset="0"/>
                <a:cs typeface="Times New Roman" charset="0"/>
              </a:rPr>
              <a:t>时会被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调用</a:t>
            </a:r>
            <a:endParaRPr kumimoji="1" lang="en-US" altLang="zh-CN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ram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和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block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使用</a:t>
            </a:r>
            <a:r>
              <a:rPr kumimoji="1" lang="zh-CN" altLang="en-US" dirty="0">
                <a:latin typeface="Times New Roman" charset="0"/>
                <a:ea typeface="Times New Roman" charset="0"/>
                <a:cs typeface="Times New Roman" charset="0"/>
              </a:rPr>
              <a:t>该实现来保存状态，见 </a:t>
            </a:r>
            <a:r>
              <a:rPr kumimoji="1" lang="en-US" altLang="zh-CN" dirty="0" err="1" smtClean="0">
                <a:latin typeface="Times New Roman" charset="0"/>
                <a:ea typeface="Times New Roman" charset="0"/>
                <a:cs typeface="Times New Roman" charset="0"/>
              </a:rPr>
              <a:t>qemu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/migration/</a:t>
            </a:r>
            <a:r>
              <a:rPr kumimoji="1" lang="en-US" altLang="zh-CN" dirty="0" err="1" smtClean="0">
                <a:latin typeface="Times New Roman" charset="0"/>
                <a:ea typeface="Times New Roman" charset="0"/>
                <a:cs typeface="Times New Roman" charset="0"/>
              </a:rPr>
              <a:t>ram</a:t>
            </a:r>
            <a:r>
              <a:rPr kumimoji="1" lang="en-US" altLang="zh-CN" dirty="0" err="1" smtClean="0">
                <a:latin typeface="Times New Roman" charset="0"/>
                <a:ea typeface="Times New Roman" charset="0"/>
                <a:cs typeface="Times New Roman" charset="0"/>
              </a:rPr>
              <a:t>.c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zh-CN" altLang="en-US" dirty="0">
                <a:latin typeface="Times New Roman" charset="0"/>
                <a:ea typeface="Times New Roman" charset="0"/>
                <a:cs typeface="Times New Roman" charset="0"/>
              </a:rPr>
              <a:t>和 </a:t>
            </a:r>
            <a:r>
              <a:rPr kumimoji="1" lang="en-US" altLang="zh-CN" dirty="0" err="1" smtClean="0">
                <a:latin typeface="Times New Roman" charset="0"/>
                <a:ea typeface="Times New Roman" charset="0"/>
                <a:cs typeface="Times New Roman" charset="0"/>
              </a:rPr>
              <a:t>qemu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/migration/</a:t>
            </a:r>
            <a:r>
              <a:rPr kumimoji="1" lang="en-US" altLang="zh-CN" dirty="0" err="1" smtClean="0">
                <a:latin typeface="Times New Roman" charset="0"/>
                <a:ea typeface="Times New Roman" charset="0"/>
                <a:cs typeface="Times New Roman" charset="0"/>
              </a:rPr>
              <a:t>block.c</a:t>
            </a:r>
            <a:endParaRPr kumimoji="1" lang="zh-CN" alt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656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3200" dirty="0" smtClean="0"/>
              <a:t>Handlers OP</a:t>
            </a:r>
            <a:endParaRPr kumimoji="1" lang="zh-CN" altLang="en-US" sz="32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40" y="1474027"/>
            <a:ext cx="9029920" cy="4832643"/>
          </a:xfrm>
        </p:spPr>
      </p:pic>
      <p:sp>
        <p:nvSpPr>
          <p:cNvPr id="6" name="Rectangle 5"/>
          <p:cNvSpPr/>
          <p:nvPr/>
        </p:nvSpPr>
        <p:spPr>
          <a:xfrm>
            <a:off x="2514599" y="5035580"/>
            <a:ext cx="3254189" cy="222220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>
                <a:solidFill>
                  <a:sysClr val="windowText" lastClr="000000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836417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3200" dirty="0" smtClean="0"/>
              <a:t>Data / Command</a:t>
            </a:r>
            <a:endParaRPr kumimoji="1" lang="zh-CN" altLang="en-US" sz="32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075" y="1295984"/>
            <a:ext cx="8245850" cy="5508228"/>
          </a:xfrm>
        </p:spPr>
      </p:pic>
    </p:spTree>
    <p:extLst>
      <p:ext uri="{BB962C8B-B14F-4D97-AF65-F5344CB8AC3E}">
        <p14:creationId xmlns:p14="http://schemas.microsoft.com/office/powerpoint/2010/main" val="1782709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Precopy</a:t>
            </a:r>
            <a:r>
              <a:rPr kumimoji="1" lang="en-US" altLang="zh-CN" dirty="0" smtClean="0"/>
              <a:t> Live Migration</a:t>
            </a:r>
            <a:endParaRPr kumimoji="1" lang="zh-CN" alt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286" y="1836993"/>
            <a:ext cx="8067428" cy="3929823"/>
          </a:xfrm>
        </p:spPr>
      </p:pic>
      <p:sp>
        <p:nvSpPr>
          <p:cNvPr id="3" name="TextBox 2"/>
          <p:cNvSpPr txBox="1"/>
          <p:nvPr/>
        </p:nvSpPr>
        <p:spPr>
          <a:xfrm>
            <a:off x="233082" y="6436659"/>
            <a:ext cx="63470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Credits: </a:t>
            </a:r>
            <a:r>
              <a:rPr lang="en-US" altLang="zh-CN" dirty="0" err="1"/>
              <a:t>Yabusame</a:t>
            </a:r>
            <a:r>
              <a:rPr lang="en-US" altLang="zh-CN" dirty="0"/>
              <a:t>: </a:t>
            </a:r>
            <a:r>
              <a:rPr lang="en-US" altLang="zh-CN" dirty="0" err="1"/>
              <a:t>Postcopy</a:t>
            </a:r>
            <a:r>
              <a:rPr lang="en-US" altLang="zh-CN" dirty="0"/>
              <a:t> Live Migration for </a:t>
            </a:r>
            <a:r>
              <a:rPr lang="en-US" altLang="zh-CN" dirty="0" err="1"/>
              <a:t>Qemu</a:t>
            </a:r>
            <a:r>
              <a:rPr lang="en-US" altLang="zh-CN" dirty="0"/>
              <a:t>/KVM</a:t>
            </a:r>
            <a:r>
              <a:rPr kumimoji="1" lang="en-US" altLang="zh-CN" dirty="0" smtClean="0"/>
              <a:t> 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4647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migration_completion</a:t>
            </a:r>
            <a:endParaRPr kumimoji="1" lang="zh-CN" alt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68" y="1437464"/>
            <a:ext cx="9116532" cy="2569760"/>
          </a:xfrm>
        </p:spPr>
      </p:pic>
      <p:sp>
        <p:nvSpPr>
          <p:cNvPr id="9" name="Rectangle 8"/>
          <p:cNvSpPr/>
          <p:nvPr/>
        </p:nvSpPr>
        <p:spPr>
          <a:xfrm>
            <a:off x="484094" y="3684493"/>
            <a:ext cx="5647765" cy="147919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390" y="4353512"/>
            <a:ext cx="9144000" cy="2423583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3030070" y="5126440"/>
            <a:ext cx="4869201" cy="211856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>
                <a:solidFill>
                  <a:sysClr val="windowText" lastClr="000000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752782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3200" dirty="0" err="1"/>
              <a:t>cpu_synchronize_all_states</a:t>
            </a:r>
            <a:endParaRPr kumimoji="1" lang="zh-CN" altLang="en-US" sz="3200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37189"/>
            <a:ext cx="9144000" cy="5581632"/>
          </a:xfrm>
        </p:spPr>
      </p:pic>
    </p:spTree>
    <p:extLst>
      <p:ext uri="{BB962C8B-B14F-4D97-AF65-F5344CB8AC3E}">
        <p14:creationId xmlns:p14="http://schemas.microsoft.com/office/powerpoint/2010/main" val="247456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3200" dirty="0" err="1" smtClean="0"/>
              <a:t>cpu_synchronize_all_states</a:t>
            </a:r>
            <a:r>
              <a:rPr kumimoji="1" lang="zh-CN" altLang="en-US" sz="3200" dirty="0"/>
              <a:t> </a:t>
            </a:r>
            <a:r>
              <a:rPr kumimoji="1" lang="en-US" altLang="zh-CN" sz="3200" dirty="0" smtClean="0"/>
              <a:t>(cont.)</a:t>
            </a:r>
            <a:endParaRPr kumimoji="1" lang="zh-CN" altLang="en-US" sz="32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165" y="1256172"/>
            <a:ext cx="7301752" cy="5601828"/>
          </a:xfrm>
        </p:spPr>
      </p:pic>
    </p:spTree>
    <p:extLst>
      <p:ext uri="{BB962C8B-B14F-4D97-AF65-F5344CB8AC3E}">
        <p14:creationId xmlns:p14="http://schemas.microsoft.com/office/powerpoint/2010/main" val="1383369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3200" dirty="0" smtClean="0"/>
              <a:t>Destination</a:t>
            </a:r>
            <a:endParaRPr kumimoji="1" lang="zh-CN" altLang="en-US" sz="32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90689"/>
            <a:ext cx="9144000" cy="3714179"/>
          </a:xfrm>
        </p:spPr>
      </p:pic>
    </p:spTree>
    <p:extLst>
      <p:ext uri="{BB962C8B-B14F-4D97-AF65-F5344CB8AC3E}">
        <p14:creationId xmlns:p14="http://schemas.microsoft.com/office/powerpoint/2010/main" val="1896555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3200" dirty="0" err="1"/>
              <a:t>process_incoming_migration_co</a:t>
            </a:r>
            <a:endParaRPr kumimoji="1" lang="zh-CN" altLang="en-US" sz="32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26638"/>
            <a:ext cx="9150849" cy="2278879"/>
          </a:xfrm>
        </p:spPr>
      </p:pic>
      <p:sp>
        <p:nvSpPr>
          <p:cNvPr id="6" name="Rectangle 5"/>
          <p:cNvSpPr/>
          <p:nvPr/>
        </p:nvSpPr>
        <p:spPr>
          <a:xfrm flipV="1">
            <a:off x="119658" y="2151528"/>
            <a:ext cx="4264083" cy="201706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>
                <a:solidFill>
                  <a:sysClr val="windowText" lastClr="000000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1514206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54514"/>
            <a:ext cx="9144000" cy="288914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3200" dirty="0"/>
              <a:t>MIG_CMD_POSTCOPY_RUN</a:t>
            </a:r>
            <a:endParaRPr kumimoji="1" lang="zh-CN" altLang="en-US" sz="3200" dirty="0"/>
          </a:p>
        </p:txBody>
      </p:sp>
      <p:sp>
        <p:nvSpPr>
          <p:cNvPr id="13" name="Rectangle 12"/>
          <p:cNvSpPr/>
          <p:nvPr/>
        </p:nvSpPr>
        <p:spPr>
          <a:xfrm>
            <a:off x="2714939" y="3850952"/>
            <a:ext cx="3201767" cy="223507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02535"/>
            <a:ext cx="9113662" cy="1053385"/>
          </a:xfrm>
        </p:spPr>
      </p:pic>
      <p:sp>
        <p:nvSpPr>
          <p:cNvPr id="9" name="Rectangle 8"/>
          <p:cNvSpPr/>
          <p:nvPr/>
        </p:nvSpPr>
        <p:spPr>
          <a:xfrm>
            <a:off x="2714939" y="3512030"/>
            <a:ext cx="3201767" cy="223507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40002"/>
            <a:ext cx="9144000" cy="1242132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6494211" y="5201451"/>
            <a:ext cx="2649789" cy="201706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812681" y="5362128"/>
            <a:ext cx="2649789" cy="201706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>
                <a:solidFill>
                  <a:sysClr val="windowText" lastClr="000000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1006283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3200" dirty="0" smtClean="0"/>
              <a:t>Listen / Fault Thread</a:t>
            </a:r>
            <a:endParaRPr kumimoji="1" lang="zh-CN" altLang="en-US" sz="3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05852"/>
            <a:ext cx="9144000" cy="3716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08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3200" dirty="0" err="1"/>
              <a:t>Userfaultfd</a:t>
            </a:r>
            <a:endParaRPr kumimoji="1" lang="zh-CN" alt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R</a:t>
            </a:r>
            <a:r>
              <a:rPr lang="en-US" altLang="zh-CN" dirty="0" smtClean="0"/>
              <a:t>ead/POLLIN </a:t>
            </a:r>
            <a:r>
              <a:rPr lang="en-US" altLang="zh-CN" dirty="0"/>
              <a:t>protocol to notify a </a:t>
            </a:r>
            <a:r>
              <a:rPr lang="en-US" altLang="zh-CN" dirty="0" err="1"/>
              <a:t>userland</a:t>
            </a:r>
            <a:r>
              <a:rPr lang="en-US" altLang="zh-CN" dirty="0"/>
              <a:t> thread of the faults happening </a:t>
            </a:r>
            <a:endParaRPr lang="en-US" altLang="zh-CN" dirty="0" smtClean="0"/>
          </a:p>
          <a:p>
            <a:r>
              <a:rPr lang="en-US" altLang="zh-CN" dirty="0"/>
              <a:t>V</a:t>
            </a:r>
            <a:r>
              <a:rPr lang="en-US" altLang="zh-CN" dirty="0" smtClean="0"/>
              <a:t>arious </a:t>
            </a:r>
            <a:r>
              <a:rPr lang="en-US" altLang="zh-CN" dirty="0"/>
              <a:t>UFFDIO_* </a:t>
            </a:r>
            <a:r>
              <a:rPr lang="en-US" altLang="zh-CN" dirty="0" err="1"/>
              <a:t>ioctls</a:t>
            </a:r>
            <a:r>
              <a:rPr lang="en-US" altLang="zh-CN" dirty="0"/>
              <a:t> that can manage the virtual memory regions registered in the </a:t>
            </a:r>
            <a:r>
              <a:rPr lang="en-US" altLang="zh-CN" dirty="0" err="1"/>
              <a:t>userfaultfd</a:t>
            </a:r>
            <a:r>
              <a:rPr lang="en-US" altLang="zh-CN" dirty="0"/>
              <a:t> that allows </a:t>
            </a:r>
            <a:r>
              <a:rPr lang="en-US" altLang="zh-CN" dirty="0" err="1"/>
              <a:t>userland</a:t>
            </a:r>
            <a:r>
              <a:rPr lang="en-US" altLang="zh-CN" dirty="0"/>
              <a:t> to efficiently resolve the </a:t>
            </a:r>
            <a:r>
              <a:rPr lang="en-US" altLang="zh-CN" dirty="0" err="1"/>
              <a:t>userfaults</a:t>
            </a:r>
            <a:r>
              <a:rPr lang="en-US" altLang="zh-CN" dirty="0"/>
              <a:t> it receives via 1) or to manage the virtual memory in the background </a:t>
            </a:r>
            <a:endParaRPr lang="en-US" altLang="zh-CN" dirty="0" smtClean="0"/>
          </a:p>
          <a:p>
            <a:r>
              <a:rPr lang="en-US" altLang="zh-CN" dirty="0"/>
              <a:t>QEMU/KVM is using the </a:t>
            </a:r>
            <a:r>
              <a:rPr lang="en-US" altLang="zh-CN" dirty="0" err="1"/>
              <a:t>userfaultfd</a:t>
            </a:r>
            <a:r>
              <a:rPr lang="en-US" altLang="zh-CN" dirty="0"/>
              <a:t> </a:t>
            </a:r>
            <a:r>
              <a:rPr lang="en-US" altLang="zh-CN" dirty="0" err="1"/>
              <a:t>syscall</a:t>
            </a:r>
            <a:r>
              <a:rPr lang="en-US" altLang="zh-CN" dirty="0"/>
              <a:t> to implement </a:t>
            </a:r>
            <a:r>
              <a:rPr lang="en-US" altLang="zh-CN" dirty="0" err="1"/>
              <a:t>postcopy</a:t>
            </a:r>
            <a:r>
              <a:rPr lang="en-US" altLang="zh-CN" dirty="0"/>
              <a:t> live migration. </a:t>
            </a:r>
            <a:br>
              <a:rPr lang="en-US" altLang="zh-CN" dirty="0"/>
            </a:b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269750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1405228"/>
            <a:ext cx="7886700" cy="3558403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Userfaultfd</a:t>
            </a:r>
            <a:endParaRPr kumimoji="1" lang="zh-CN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28650" y="5103674"/>
            <a:ext cx="803986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kumimoji="1" lang="en-US" altLang="zh-CN" dirty="0" smtClean="0"/>
              <a:t>All RAM Blocks are registered with '</a:t>
            </a:r>
            <a:r>
              <a:rPr kumimoji="1" lang="en-US" altLang="zh-CN" dirty="0" err="1" smtClean="0"/>
              <a:t>userfaultfd</a:t>
            </a:r>
            <a:r>
              <a:rPr kumimoji="1" lang="en-US" altLang="zh-CN" dirty="0" smtClean="0"/>
              <a:t>' so that any accesses to those pages cause the accessing thread to pause.</a:t>
            </a:r>
          </a:p>
          <a:p>
            <a:pPr marL="342900" indent="-342900">
              <a:buAutoNum type="arabicPeriod"/>
            </a:pPr>
            <a:endParaRPr kumimoji="1" lang="en-US" altLang="zh-CN" dirty="0" smtClean="0"/>
          </a:p>
          <a:p>
            <a:r>
              <a:rPr lang="en-US" altLang="zh-CN" dirty="0" smtClean="0"/>
              <a:t>2.   A </a:t>
            </a:r>
            <a:r>
              <a:rPr lang="en-US" altLang="zh-CN" dirty="0"/>
              <a:t>separate thread reads messages from the kernel about pages that have been accessed and forwards requests to the source host</a:t>
            </a:r>
            <a:r>
              <a:rPr lang="en-US" altLang="zh-CN" dirty="0" smtClean="0"/>
              <a:t>.</a:t>
            </a:r>
          </a:p>
        </p:txBody>
      </p:sp>
      <p:sp>
        <p:nvSpPr>
          <p:cNvPr id="8" name="Rectangle 7"/>
          <p:cNvSpPr/>
          <p:nvPr/>
        </p:nvSpPr>
        <p:spPr>
          <a:xfrm>
            <a:off x="2097024" y="1338337"/>
            <a:ext cx="2389632" cy="235583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596385" y="2011681"/>
            <a:ext cx="938783" cy="223113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>
                <a:solidFill>
                  <a:sysClr val="windowText" lastClr="000000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1125430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Userfaultfd</a:t>
            </a:r>
            <a:endParaRPr kumimoji="1" lang="zh-CN" alt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1405228"/>
            <a:ext cx="7886700" cy="3558403"/>
          </a:xfrm>
        </p:spPr>
      </p:pic>
      <p:sp>
        <p:nvSpPr>
          <p:cNvPr id="5" name="TextBox 4"/>
          <p:cNvSpPr txBox="1"/>
          <p:nvPr/>
        </p:nvSpPr>
        <p:spPr>
          <a:xfrm>
            <a:off x="628650" y="5103674"/>
            <a:ext cx="803986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3.   The source queues those requests and sends the pages ahead of any background page sending</a:t>
            </a:r>
            <a:r>
              <a:rPr lang="en-US" altLang="zh-CN" dirty="0"/>
              <a:t>.</a:t>
            </a:r>
            <a:endParaRPr lang="en-US" altLang="zh-CN" dirty="0" smtClean="0"/>
          </a:p>
          <a:p>
            <a:pPr marL="342900" indent="-342900">
              <a:buAutoNum type="arabicPeriod"/>
            </a:pPr>
            <a:endParaRPr kumimoji="1" lang="en-US" altLang="zh-CN" dirty="0" smtClean="0"/>
          </a:p>
          <a:p>
            <a:pPr marL="342900" indent="-342900">
              <a:buAutoNum type="arabicPeriod" startAt="4"/>
            </a:pPr>
            <a:r>
              <a:rPr lang="en-US" altLang="zh-CN" dirty="0" smtClean="0"/>
              <a:t>A </a:t>
            </a:r>
            <a:r>
              <a:rPr lang="en-US" altLang="zh-CN" dirty="0"/>
              <a:t>separate thread reads messages from the kernel about pages that have been accessed and forwards requests to the source </a:t>
            </a:r>
            <a:r>
              <a:rPr lang="en-US" altLang="zh-CN" dirty="0" smtClean="0"/>
              <a:t>host.</a:t>
            </a:r>
          </a:p>
          <a:p>
            <a:r>
              <a:rPr lang="en-US" altLang="zh-CN" b="1" dirty="0"/>
              <a:t>	</a:t>
            </a:r>
            <a:r>
              <a:rPr lang="en-US" altLang="zh-CN" b="1" dirty="0" err="1" smtClean="0"/>
              <a:t>ioctl</a:t>
            </a:r>
            <a:r>
              <a:rPr lang="en-US" altLang="zh-CN" b="1" dirty="0" smtClean="0"/>
              <a:t>(</a:t>
            </a:r>
            <a:r>
              <a:rPr lang="en-US" altLang="zh-CN" b="1" dirty="0" err="1" smtClean="0"/>
              <a:t>mis</a:t>
            </a:r>
            <a:r>
              <a:rPr lang="en-US" altLang="zh-CN" b="1" dirty="0" smtClean="0"/>
              <a:t>-</a:t>
            </a:r>
            <a:r>
              <a:rPr lang="en-US" altLang="zh-CN" b="1" dirty="0"/>
              <a:t>&gt;</a:t>
            </a:r>
            <a:r>
              <a:rPr lang="en-US" altLang="zh-CN" b="1" dirty="0" err="1"/>
              <a:t>userfault_fd</a:t>
            </a:r>
            <a:r>
              <a:rPr lang="en-US" altLang="zh-CN" b="1" dirty="0"/>
              <a:t>, UFFDIO_COPY, &amp;</a:t>
            </a:r>
            <a:r>
              <a:rPr lang="en-US" altLang="zh-CN" b="1" dirty="0" err="1"/>
              <a:t>copy_struct</a:t>
            </a:r>
            <a:r>
              <a:rPr lang="en-US" altLang="zh-CN" b="1" dirty="0"/>
              <a:t>)</a:t>
            </a:r>
            <a:endParaRPr lang="en-US" altLang="zh-CN" b="1" dirty="0" smtClean="0"/>
          </a:p>
        </p:txBody>
      </p:sp>
      <p:sp>
        <p:nvSpPr>
          <p:cNvPr id="6" name="Rectangle 5"/>
          <p:cNvSpPr/>
          <p:nvPr/>
        </p:nvSpPr>
        <p:spPr>
          <a:xfrm>
            <a:off x="5340096" y="2816352"/>
            <a:ext cx="914400" cy="214727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147435" y="1304909"/>
            <a:ext cx="2474976" cy="231926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>
                <a:solidFill>
                  <a:sysClr val="windowText" lastClr="000000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624464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Postcopy</a:t>
            </a:r>
            <a:r>
              <a:rPr kumimoji="1" lang="en-US" altLang="zh-CN" dirty="0" smtClean="0"/>
              <a:t> Live Migration</a:t>
            </a:r>
            <a:endParaRPr kumimoji="1" lang="zh-CN" alt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747" y="2007012"/>
            <a:ext cx="7912603" cy="3906107"/>
          </a:xfrm>
        </p:spPr>
      </p:pic>
    </p:spTree>
    <p:extLst>
      <p:ext uri="{BB962C8B-B14F-4D97-AF65-F5344CB8AC3E}">
        <p14:creationId xmlns:p14="http://schemas.microsoft.com/office/powerpoint/2010/main" val="2043847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3200" dirty="0" smtClean="0"/>
              <a:t>Summary</a:t>
            </a:r>
            <a:endParaRPr kumimoji="1" lang="zh-CN" altLang="en-US" sz="3200" dirty="0"/>
          </a:p>
        </p:txBody>
      </p:sp>
      <p:pic>
        <p:nvPicPr>
          <p:cNvPr id="5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r="41134" b="-1556"/>
          <a:stretch/>
        </p:blipFill>
        <p:spPr>
          <a:xfrm>
            <a:off x="1690967" y="1421472"/>
            <a:ext cx="5476315" cy="4874218"/>
          </a:xfrm>
        </p:spPr>
      </p:pic>
      <p:sp>
        <p:nvSpPr>
          <p:cNvPr id="8" name="TextBox 7"/>
          <p:cNvSpPr txBox="1"/>
          <p:nvPr/>
        </p:nvSpPr>
        <p:spPr>
          <a:xfrm>
            <a:off x="6051177" y="5029200"/>
            <a:ext cx="26658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rgbClr val="FF0000"/>
                </a:solidFill>
              </a:rPr>
              <a:t>Migration</a:t>
            </a:r>
            <a:r>
              <a:rPr kumimoji="1" lang="zh-CN" altLang="en-US" dirty="0" smtClean="0">
                <a:solidFill>
                  <a:srgbClr val="FF0000"/>
                </a:solidFill>
              </a:rPr>
              <a:t> </a:t>
            </a:r>
            <a:r>
              <a:rPr kumimoji="1" lang="en-US" altLang="zh-CN" dirty="0" smtClean="0">
                <a:solidFill>
                  <a:srgbClr val="FF0000"/>
                </a:solidFill>
              </a:rPr>
              <a:t>thread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3160059" y="2151529"/>
            <a:ext cx="1627094" cy="134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3484470" y="1518645"/>
            <a:ext cx="13178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mtClean="0"/>
              <a:t>Page request</a:t>
            </a:r>
            <a:endParaRPr kumimoji="1" lang="zh-CN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620372" y="1333979"/>
            <a:ext cx="26658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rgbClr val="FF0000"/>
                </a:solidFill>
              </a:rPr>
              <a:t>Return path thread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478120" y="1321357"/>
            <a:ext cx="26658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err="1">
                <a:solidFill>
                  <a:srgbClr val="FF0000"/>
                </a:solidFill>
              </a:rPr>
              <a:t>postcopy</a:t>
            </a:r>
            <a:r>
              <a:rPr kumimoji="1" lang="en-US" altLang="zh-CN" dirty="0">
                <a:solidFill>
                  <a:srgbClr val="FF0000"/>
                </a:solidFill>
              </a:rPr>
              <a:t>/listen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478121" y="1767498"/>
            <a:ext cx="26658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err="1">
                <a:solidFill>
                  <a:srgbClr val="FF0000"/>
                </a:solidFill>
              </a:rPr>
              <a:t>P</a:t>
            </a:r>
            <a:r>
              <a:rPr kumimoji="1" lang="en-US" altLang="zh-CN" dirty="0" err="1" smtClean="0">
                <a:solidFill>
                  <a:srgbClr val="FF0000"/>
                </a:solidFill>
              </a:rPr>
              <a:t>ostcopy</a:t>
            </a:r>
            <a:r>
              <a:rPr kumimoji="1" lang="en-US" altLang="zh-CN" dirty="0" smtClean="0">
                <a:solidFill>
                  <a:srgbClr val="FF0000"/>
                </a:solidFill>
              </a:rPr>
              <a:t>/fault </a:t>
            </a:r>
            <a:r>
              <a:rPr kumimoji="1" lang="en-US" altLang="zh-CN" dirty="0">
                <a:solidFill>
                  <a:srgbClr val="FF0000"/>
                </a:solidFill>
              </a:rPr>
              <a:t>thread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285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Postcopy</a:t>
            </a:r>
            <a:r>
              <a:rPr kumimoji="1" lang="en-US" altLang="zh-CN" dirty="0" smtClean="0"/>
              <a:t> Live Migration</a:t>
            </a:r>
            <a:endParaRPr kumimoji="1" lang="zh-CN" alt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1941739"/>
            <a:ext cx="7886700" cy="4119110"/>
          </a:xfrm>
        </p:spPr>
      </p:pic>
    </p:spTree>
    <p:extLst>
      <p:ext uri="{BB962C8B-B14F-4D97-AF65-F5344CB8AC3E}">
        <p14:creationId xmlns:p14="http://schemas.microsoft.com/office/powerpoint/2010/main" val="1350579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Postcopy</a:t>
            </a:r>
            <a:r>
              <a:rPr kumimoji="1" lang="en-US" altLang="zh-CN" dirty="0" smtClean="0"/>
              <a:t> Live Migration</a:t>
            </a:r>
            <a:endParaRPr kumimoji="1" lang="zh-CN" alt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670" y="2208862"/>
            <a:ext cx="8256659" cy="3753026"/>
          </a:xfrm>
        </p:spPr>
      </p:pic>
    </p:spTree>
    <p:extLst>
      <p:ext uri="{BB962C8B-B14F-4D97-AF65-F5344CB8AC3E}">
        <p14:creationId xmlns:p14="http://schemas.microsoft.com/office/powerpoint/2010/main" val="277006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Postcopy</a:t>
            </a:r>
            <a:r>
              <a:rPr kumimoji="1" lang="en-US" altLang="zh-CN" dirty="0" smtClean="0"/>
              <a:t> Live Migration</a:t>
            </a:r>
            <a:endParaRPr kumimoji="1" lang="zh-CN" alt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040036"/>
            <a:ext cx="7886700" cy="4068820"/>
          </a:xfrm>
        </p:spPr>
      </p:pic>
    </p:spTree>
    <p:extLst>
      <p:ext uri="{BB962C8B-B14F-4D97-AF65-F5344CB8AC3E}">
        <p14:creationId xmlns:p14="http://schemas.microsoft.com/office/powerpoint/2010/main" val="596455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Precopy</a:t>
            </a:r>
            <a:r>
              <a:rPr kumimoji="1" lang="en-US" altLang="zh-CN" dirty="0"/>
              <a:t> </a:t>
            </a:r>
            <a:r>
              <a:rPr kumimoji="1" lang="en-US" altLang="zh-CN" dirty="0" smtClean="0"/>
              <a:t>vs</a:t>
            </a:r>
            <a:r>
              <a:rPr kumimoji="1" lang="en-US" altLang="zh-CN" dirty="0"/>
              <a:t>. </a:t>
            </a:r>
            <a:r>
              <a:rPr kumimoji="1" lang="en-US" altLang="zh-CN" dirty="0" err="1"/>
              <a:t>Postcopy</a:t>
            </a:r>
            <a:endParaRPr kumimoji="1" lang="zh-CN" alt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109" y="1690689"/>
            <a:ext cx="8103781" cy="4898087"/>
          </a:xfrm>
        </p:spPr>
      </p:pic>
    </p:spTree>
    <p:extLst>
      <p:ext uri="{BB962C8B-B14F-4D97-AF65-F5344CB8AC3E}">
        <p14:creationId xmlns:p14="http://schemas.microsoft.com/office/powerpoint/2010/main" val="106314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Implementation</a:t>
            </a:r>
            <a:endParaRPr kumimoji="1" lang="zh-CN" alt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078" y="1690689"/>
            <a:ext cx="8842849" cy="4719059"/>
          </a:xfrm>
        </p:spPr>
      </p:pic>
      <p:sp>
        <p:nvSpPr>
          <p:cNvPr id="3" name="TextBox 2"/>
          <p:cNvSpPr txBox="1"/>
          <p:nvPr/>
        </p:nvSpPr>
        <p:spPr>
          <a:xfrm>
            <a:off x="3127513" y="2646920"/>
            <a:ext cx="12827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Limit </a:t>
            </a:r>
            <a:r>
              <a:rPr kumimoji="1" lang="en-US" altLang="zh-CN" dirty="0" smtClean="0">
                <a:solidFill>
                  <a:srgbClr val="FF0000"/>
                </a:solidFill>
              </a:rPr>
              <a:t>Speed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8381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178" y="-16624"/>
            <a:ext cx="5062379" cy="6425713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0164" y="-16624"/>
            <a:ext cx="4953485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03682" y="6472044"/>
            <a:ext cx="3388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MIGRATION_STATUS_SETUP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62889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476</TotalTime>
  <Words>1441</Words>
  <Application>Microsoft Macintosh PowerPoint</Application>
  <PresentationFormat>On-screen Show (4:3)</PresentationFormat>
  <Paragraphs>155</Paragraphs>
  <Slides>30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7" baseType="lpstr">
      <vt:lpstr>Calibri</vt:lpstr>
      <vt:lpstr>Calibri Light</vt:lpstr>
      <vt:lpstr>DengXian</vt:lpstr>
      <vt:lpstr>Times New Roman</vt:lpstr>
      <vt:lpstr>宋体</vt:lpstr>
      <vt:lpstr>Arial</vt:lpstr>
      <vt:lpstr>Office Theme</vt:lpstr>
      <vt:lpstr>KVM Live Migration</vt:lpstr>
      <vt:lpstr>Precopy Live Migration</vt:lpstr>
      <vt:lpstr>Postcopy Live Migration</vt:lpstr>
      <vt:lpstr>Postcopy Live Migration</vt:lpstr>
      <vt:lpstr>Postcopy Live Migration</vt:lpstr>
      <vt:lpstr>Postcopy Live Migration</vt:lpstr>
      <vt:lpstr>Precopy vs. Postcopy</vt:lpstr>
      <vt:lpstr>Implementation</vt:lpstr>
      <vt:lpstr>PowerPoint Presentation</vt:lpstr>
      <vt:lpstr>qmp_migrate</vt:lpstr>
      <vt:lpstr>qemu_fopen_ops(ioc, &amp;channel_output_ops)</vt:lpstr>
      <vt:lpstr>open_return_path_on_source</vt:lpstr>
      <vt:lpstr>migration_thread</vt:lpstr>
      <vt:lpstr>migration_thread</vt:lpstr>
      <vt:lpstr>SaveState</vt:lpstr>
      <vt:lpstr>vmstate_register / vmstate_unregister</vt:lpstr>
      <vt:lpstr>register_savevm / unregister_savevm</vt:lpstr>
      <vt:lpstr>Handlers OP</vt:lpstr>
      <vt:lpstr>Data / Command</vt:lpstr>
      <vt:lpstr>migration_completion</vt:lpstr>
      <vt:lpstr>cpu_synchronize_all_states</vt:lpstr>
      <vt:lpstr>cpu_synchronize_all_states (cont.)</vt:lpstr>
      <vt:lpstr>Destination</vt:lpstr>
      <vt:lpstr>process_incoming_migration_co</vt:lpstr>
      <vt:lpstr>MIG_CMD_POSTCOPY_RUN</vt:lpstr>
      <vt:lpstr>Listen / Fault Thread</vt:lpstr>
      <vt:lpstr>Userfaultfd</vt:lpstr>
      <vt:lpstr>Userfaultfd</vt:lpstr>
      <vt:lpstr>Userfaultfd</vt:lpstr>
      <vt:lpstr>Summary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binss go</dc:creator>
  <cp:lastModifiedBy>binss go</cp:lastModifiedBy>
  <cp:revision>325</cp:revision>
  <dcterms:created xsi:type="dcterms:W3CDTF">2017-04-20T12:55:58Z</dcterms:created>
  <dcterms:modified xsi:type="dcterms:W3CDTF">2017-05-04T11:41:20Z</dcterms:modified>
</cp:coreProperties>
</file>

<file path=docProps/thumbnail.jpeg>
</file>